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33"/>
  </p:notesMasterIdLst>
  <p:handoutMasterIdLst>
    <p:handoutMasterId r:id="rId34"/>
  </p:handoutMasterIdLst>
  <p:sldIdLst>
    <p:sldId id="256" r:id="rId5"/>
    <p:sldId id="711" r:id="rId6"/>
    <p:sldId id="712" r:id="rId7"/>
    <p:sldId id="715" r:id="rId8"/>
    <p:sldId id="716" r:id="rId9"/>
    <p:sldId id="767" r:id="rId10"/>
    <p:sldId id="774" r:id="rId11"/>
    <p:sldId id="779" r:id="rId12"/>
    <p:sldId id="775" r:id="rId13"/>
    <p:sldId id="781" r:id="rId14"/>
    <p:sldId id="780" r:id="rId15"/>
    <p:sldId id="783" r:id="rId16"/>
    <p:sldId id="782" r:id="rId17"/>
    <p:sldId id="776" r:id="rId18"/>
    <p:sldId id="786" r:id="rId19"/>
    <p:sldId id="784" r:id="rId20"/>
    <p:sldId id="787" r:id="rId21"/>
    <p:sldId id="785" r:id="rId22"/>
    <p:sldId id="788" r:id="rId23"/>
    <p:sldId id="793" r:id="rId24"/>
    <p:sldId id="794" r:id="rId25"/>
    <p:sldId id="790" r:id="rId26"/>
    <p:sldId id="789" r:id="rId27"/>
    <p:sldId id="791" r:id="rId28"/>
    <p:sldId id="792" r:id="rId29"/>
    <p:sldId id="777" r:id="rId30"/>
    <p:sldId id="778" r:id="rId31"/>
    <p:sldId id="795" r:id="rId32"/>
  </p:sldIdLst>
  <p:sldSz cx="9144000" cy="6858000" type="screen4x3"/>
  <p:notesSz cx="9928225" cy="6797675"/>
  <p:custDataLst>
    <p:tags r:id="rId35"/>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 id="2" name="HP-PC" initials="H" lastIdx="3" clrIdx="1">
    <p:extLst>
      <p:ext uri="{19B8F6BF-5375-455C-9EA6-DF929625EA0E}">
        <p15:presenceInfo xmlns:p15="http://schemas.microsoft.com/office/powerpoint/2012/main" userId="HP-P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24" autoAdjust="0"/>
    <p:restoredTop sz="94646" autoAdjust="0"/>
  </p:normalViewPr>
  <p:slideViewPr>
    <p:cSldViewPr>
      <p:cViewPr varScale="1">
        <p:scale>
          <a:sx n="56" d="100"/>
          <a:sy n="56" d="100"/>
        </p:scale>
        <p:origin x="72" y="462"/>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gs" Target="tags/tag1.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20/07/2017</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7/20/2017</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564564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167308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8585442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20634613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34682273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8687374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11552244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20735307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8627799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31365440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1933396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4021634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21055919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21205706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7155615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24420206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5362307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30679136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13784439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4203079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992564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174854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7083893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1172286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585413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0492052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3793609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5822162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28.xml"/><Relationship Id="rId1" Type="http://schemas.openxmlformats.org/officeDocument/2006/relationships/slideMaster" Target="../slideMasters/slideMaster1.xml"/><Relationship Id="rId5" Type="http://schemas.openxmlformats.org/officeDocument/2006/relationships/slide" Target="../slides/slide27.xml"/><Relationship Id="rId4" Type="http://schemas.openxmlformats.org/officeDocument/2006/relationships/slide" Target="../slides/slide2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rId2" action="ppaction://hlinksldjump"/>
          </p:cNvPr>
          <p:cNvSpPr/>
          <p:nvPr userDrawn="1"/>
        </p:nvSpPr>
        <p:spPr>
          <a:xfrm>
            <a:off x="7092280" y="620688"/>
            <a:ext cx="1008112" cy="35719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Assessment</a:t>
            </a:r>
            <a:endParaRPr lang="en-GB" sz="1200" b="1" dirty="0">
              <a:latin typeface="Arial" panose="020B0604020202020204" pitchFamily="34" charset="0"/>
              <a:cs typeface="Arial" panose="020B0604020202020204" pitchFamily="34" charset="0"/>
            </a:endParaRPr>
          </a:p>
        </p:txBody>
      </p:sp>
      <p:sp>
        <p:nvSpPr>
          <p:cNvPr id="12" name="Round Same Side Corner Rectangle 11">
            <a:hlinkClick r:id="rId3" action="ppaction://hlinksldjump"/>
          </p:cNvPr>
          <p:cNvSpPr/>
          <p:nvPr userDrawn="1"/>
        </p:nvSpPr>
        <p:spPr>
          <a:xfrm>
            <a:off x="217476" y="620688"/>
            <a:ext cx="204596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P6 – Ledger Subdivisions</a:t>
            </a:r>
            <a:endParaRPr lang="en-GB" sz="1200" b="1" dirty="0">
              <a:latin typeface="Arial" panose="020B0604020202020204" pitchFamily="34" charset="0"/>
              <a:cs typeface="Arial" panose="020B0604020202020204" pitchFamily="34" charset="0"/>
            </a:endParaRPr>
          </a:p>
        </p:txBody>
      </p:sp>
      <p:sp>
        <p:nvSpPr>
          <p:cNvPr id="37" name="Round Same Side Corner Rectangle 36">
            <a:hlinkClick r:id="rId4" action="ppaction://hlinksldjump"/>
          </p:cNvPr>
          <p:cNvSpPr/>
          <p:nvPr userDrawn="1"/>
        </p:nvSpPr>
        <p:spPr>
          <a:xfrm>
            <a:off x="2311443" y="620688"/>
            <a:ext cx="244827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P7</a:t>
            </a:r>
            <a:r>
              <a:rPr lang="en-GB" sz="1200" b="1" baseline="0" dirty="0" smtClean="0">
                <a:latin typeface="Arial" panose="020B0604020202020204" pitchFamily="34" charset="0"/>
                <a:cs typeface="Arial" panose="020B0604020202020204" pitchFamily="34" charset="0"/>
              </a:rPr>
              <a:t> – Capital and Revenue Items</a:t>
            </a:r>
            <a:endParaRPr lang="en-GB" sz="1200" b="1" dirty="0">
              <a:latin typeface="Arial" panose="020B0604020202020204" pitchFamily="34" charset="0"/>
              <a:cs typeface="Arial" panose="020B0604020202020204" pitchFamily="34" charset="0"/>
            </a:endParaRPr>
          </a:p>
        </p:txBody>
      </p:sp>
      <p:sp>
        <p:nvSpPr>
          <p:cNvPr id="10" name="Round Same Side Corner Rectangle 9">
            <a:hlinkClick r:id="rId5" action="ppaction://hlinksldjump"/>
          </p:cNvPr>
          <p:cNvSpPr/>
          <p:nvPr userDrawn="1"/>
        </p:nvSpPr>
        <p:spPr>
          <a:xfrm>
            <a:off x="4807720" y="620688"/>
            <a:ext cx="2236554"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P8 – Ledger and trial Balance</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3528" y="5322220"/>
            <a:ext cx="8784976"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LO4 - Be able to use basic Double Entry Bookkeeping to Prepare a Trial Balance</a:t>
            </a:r>
            <a:endParaRPr lang="en-GB" sz="40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712968"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496944" cy="1631216"/>
          </a:xfrm>
          <a:prstGeom prst="rect">
            <a:avLst/>
          </a:prstGeom>
          <a:noFill/>
        </p:spPr>
        <p:txBody>
          <a:bodyPr wrap="square" rtlCol="0">
            <a:spAutoFit/>
          </a:bodyPr>
          <a:lstStyle/>
          <a:p>
            <a:pPr algn="r"/>
            <a:r>
              <a:rPr lang="en-GB" sz="3200" dirty="0" smtClean="0"/>
              <a:t> </a:t>
            </a:r>
            <a:r>
              <a:rPr lang="en-GB" sz="3200" dirty="0"/>
              <a:t>Cambridge </a:t>
            </a:r>
            <a:r>
              <a:rPr lang="en-GB" sz="3200" b="1" dirty="0" smtClean="0"/>
              <a:t>TECHNICALS- LEVEL </a:t>
            </a:r>
            <a:r>
              <a:rPr lang="en-GB" sz="3200" b="1" dirty="0"/>
              <a:t>3 </a:t>
            </a:r>
            <a:endParaRPr lang="en-GB" sz="3200" b="1" dirty="0" smtClean="0"/>
          </a:p>
          <a:p>
            <a:pPr algn="r"/>
            <a:r>
              <a:rPr lang="en-GB" sz="3400" b="1" dirty="0" smtClean="0"/>
              <a:t>Unit 11 – Accounting Concepts</a:t>
            </a:r>
            <a:br>
              <a:rPr lang="en-GB" sz="3400" b="1" dirty="0" smtClean="0"/>
            </a:br>
            <a:r>
              <a:rPr lang="en-GB" sz="3200" b="1" dirty="0">
                <a:solidFill>
                  <a:schemeClr val="tx1">
                    <a:lumMod val="50000"/>
                    <a:lumOff val="50000"/>
                  </a:schemeClr>
                </a:solidFill>
              </a:rPr>
              <a:t>2016</a:t>
            </a:r>
            <a:r>
              <a:rPr lang="en-GB" sz="3200" b="1" dirty="0" smtClean="0">
                <a:solidFill>
                  <a:schemeClr val="tx1">
                    <a:lumMod val="50000"/>
                    <a:lumOff val="50000"/>
                  </a:schemeClr>
                </a:solidFill>
              </a:rPr>
              <a:t> </a:t>
            </a:r>
            <a:r>
              <a:rPr lang="en-GB" sz="3200" b="1" dirty="0">
                <a:solidFill>
                  <a:schemeClr val="tx1">
                    <a:lumMod val="50000"/>
                    <a:lumOff val="50000"/>
                  </a:schemeClr>
                </a:solidFill>
              </a:rPr>
              <a:t>Specification - H/507/8158 </a:t>
            </a:r>
          </a:p>
        </p:txBody>
      </p:sp>
      <p:pic>
        <p:nvPicPr>
          <p:cNvPr id="6"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11960" y="2037806"/>
            <a:ext cx="4608512" cy="29033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b="1" dirty="0" smtClean="0"/>
              <a:t>Posting </a:t>
            </a:r>
            <a:r>
              <a:rPr lang="en-US" b="1" dirty="0"/>
              <a:t>transactions to the ledger accounts </a:t>
            </a:r>
            <a:r>
              <a:rPr lang="en-US" dirty="0"/>
              <a:t>- After journal entries are made, the next step in the accounting cycle is to post the journal entries into the ledger. Posting refers to the process of transferring entries in the journal into the accounts in the ledger. Posting to the ledger is the classifying phase of accounting</a:t>
            </a:r>
            <a:r>
              <a:rPr lang="en-US" dirty="0" smtClean="0"/>
              <a:t>.</a:t>
            </a:r>
          </a:p>
          <a:p>
            <a:pPr>
              <a:buClr>
                <a:srgbClr val="00B050"/>
              </a:buClr>
            </a:pPr>
            <a:r>
              <a:rPr lang="en-US" b="1" dirty="0" smtClean="0"/>
              <a:t>Process</a:t>
            </a:r>
          </a:p>
          <a:p>
            <a:pPr marL="285750" indent="-285750">
              <a:buClr>
                <a:srgbClr val="00B050"/>
              </a:buClr>
              <a:buFont typeface="Wingdings 3" panose="05040102010807070707" pitchFamily="18" charset="2"/>
              <a:buChar char=""/>
            </a:pPr>
            <a:r>
              <a:rPr lang="en-US" dirty="0" smtClean="0"/>
              <a:t>Take </a:t>
            </a:r>
            <a:r>
              <a:rPr lang="en-US" dirty="0"/>
              <a:t>transaction #1 first</a:t>
            </a:r>
            <a:r>
              <a:rPr lang="en-US" dirty="0" smtClean="0"/>
              <a:t>.</a:t>
            </a:r>
            <a:br>
              <a:rPr lang="en-US" dirty="0" smtClean="0"/>
            </a:br>
            <a:endParaRPr lang="en-US" dirty="0" smtClean="0"/>
          </a:p>
          <a:p>
            <a:pPr marL="285750" indent="-285750">
              <a:buClr>
                <a:srgbClr val="00B050"/>
              </a:buClr>
              <a:buFont typeface="Wingdings 3" panose="05040102010807070707" pitchFamily="18" charset="2"/>
              <a:buChar char=""/>
            </a:pPr>
            <a:r>
              <a:rPr lang="en-US" dirty="0"/>
              <a:t>Now, go to the ledger and find the accounts. Post the amounts debited and credited to the appropriate side. Debits go to the left and credits to the right. After posting the amounts, the cash and capital account would look like</a:t>
            </a:r>
            <a:r>
              <a:rPr lang="en-US" dirty="0" smtClean="0"/>
              <a:t>:</a:t>
            </a:r>
          </a:p>
          <a:p>
            <a:pPr marL="285750" indent="-285750">
              <a:buClr>
                <a:srgbClr val="00B050"/>
              </a:buClr>
              <a:buFont typeface="Wingdings 3" panose="05040102010807070707" pitchFamily="18" charset="2"/>
              <a:buChar char=""/>
            </a:pPr>
            <a:endParaRPr lang="en-US" dirty="0"/>
          </a:p>
          <a:p>
            <a:pPr>
              <a:buClr>
                <a:srgbClr val="00B050"/>
              </a:buClr>
            </a:pPr>
            <a:endParaRPr lang="en-US" dirty="0"/>
          </a:p>
          <a:p>
            <a:pPr marL="285750" indent="-285750">
              <a:buClr>
                <a:srgbClr val="00B050"/>
              </a:buClr>
              <a:buFont typeface="Wingdings 3" panose="05040102010807070707" pitchFamily="18" charset="2"/>
              <a:buChar char=""/>
            </a:pPr>
            <a:endParaRPr lang="en-US" dirty="0" smtClean="0"/>
          </a:p>
          <a:p>
            <a:pPr marL="285750" indent="-285750">
              <a:buClr>
                <a:srgbClr val="00B050"/>
              </a:buClr>
              <a:buFont typeface="Wingdings 3" panose="05040102010807070707" pitchFamily="18" charset="2"/>
              <a:buChar char=""/>
            </a:pPr>
            <a:r>
              <a:rPr lang="en-US" b="1" dirty="0" smtClean="0"/>
              <a:t>Explanation</a:t>
            </a:r>
            <a:endParaRPr lang="en-US" dirty="0"/>
          </a:p>
          <a:p>
            <a:pPr marL="285750" indent="-285750">
              <a:buClr>
                <a:srgbClr val="00B050"/>
              </a:buClr>
              <a:buFont typeface="Wingdings 3" panose="05040102010807070707" pitchFamily="18" charset="2"/>
              <a:buChar char=""/>
            </a:pPr>
            <a:r>
              <a:rPr lang="en-US" dirty="0" smtClean="0"/>
              <a:t>First</a:t>
            </a:r>
            <a:r>
              <a:rPr lang="en-US" dirty="0"/>
              <a:t>, we posted the entry to Cash. Cash in the journal entry was debited so we placed the amount on the debit side (left side) of the account in the ledger. For Mr. Gray, Capital, it was credited so the amount is placed on the credit side (right side) of the account. And that's it. Posting is simply transferring the amounts from the journal to the respective accounts in the ledger.</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P6.1 – </a:t>
            </a:r>
            <a:r>
              <a:rPr lang="en-US" sz="3200" dirty="0"/>
              <a:t>Double </a:t>
            </a:r>
            <a:r>
              <a:rPr lang="en-US" sz="3200" dirty="0" smtClean="0"/>
              <a:t>Entry Bookkeeping - Subdivisions</a:t>
            </a:r>
            <a:endParaRPr lang="en-US" sz="2800" dirty="0"/>
          </a:p>
        </p:txBody>
      </p:sp>
      <p:pic>
        <p:nvPicPr>
          <p:cNvPr id="2" name="Picture 1"/>
          <p:cNvPicPr>
            <a:picLocks noChangeAspect="1"/>
          </p:cNvPicPr>
          <p:nvPr/>
        </p:nvPicPr>
        <p:blipFill rotWithShape="1">
          <a:blip r:embed="rId3"/>
          <a:srcRect l="22329" t="44094" r="42252" b="44094"/>
          <a:stretch/>
        </p:blipFill>
        <p:spPr>
          <a:xfrm>
            <a:off x="4198970" y="2348880"/>
            <a:ext cx="4608513" cy="864096"/>
          </a:xfrm>
          <a:prstGeom prst="rect">
            <a:avLst/>
          </a:prstGeom>
        </p:spPr>
      </p:pic>
      <p:pic>
        <p:nvPicPr>
          <p:cNvPr id="5" name="Picture 4"/>
          <p:cNvPicPr>
            <a:picLocks noChangeAspect="1"/>
          </p:cNvPicPr>
          <p:nvPr/>
        </p:nvPicPr>
        <p:blipFill rotWithShape="1">
          <a:blip r:embed="rId3"/>
          <a:srcRect l="23989" t="69688" r="47786" b="22437"/>
          <a:stretch/>
        </p:blipFill>
        <p:spPr>
          <a:xfrm>
            <a:off x="4399677" y="4247710"/>
            <a:ext cx="4420795" cy="693458"/>
          </a:xfrm>
          <a:prstGeom prst="rect">
            <a:avLst/>
          </a:prstGeom>
        </p:spPr>
      </p:pic>
    </p:spTree>
    <p:extLst>
      <p:ext uri="{BB962C8B-B14F-4D97-AF65-F5344CB8AC3E}">
        <p14:creationId xmlns:p14="http://schemas.microsoft.com/office/powerpoint/2010/main" val="3690625908"/>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2708434"/>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700" b="1" dirty="0" smtClean="0"/>
              <a:t>Balancing </a:t>
            </a:r>
            <a:r>
              <a:rPr lang="en-US" sz="1700" b="1" dirty="0"/>
              <a:t>ledger accounts </a:t>
            </a:r>
            <a:r>
              <a:rPr lang="en-US" sz="1700" dirty="0" smtClean="0"/>
              <a:t>- Once </a:t>
            </a:r>
            <a:r>
              <a:rPr lang="en-US" sz="1700" dirty="0"/>
              <a:t>the transactions for a period have been recorded, it will be necessary to find the balance on the ledger </a:t>
            </a:r>
            <a:r>
              <a:rPr lang="en-US" sz="1700" dirty="0" smtClean="0"/>
              <a:t>account:</a:t>
            </a:r>
            <a:endParaRPr lang="en-US" sz="1700" dirty="0"/>
          </a:p>
          <a:p>
            <a:pPr marL="711200" indent="-342900">
              <a:buClr>
                <a:srgbClr val="00B050"/>
              </a:buClr>
              <a:buFont typeface="+mj-lt"/>
              <a:buAutoNum type="arabicPeriod"/>
            </a:pPr>
            <a:r>
              <a:rPr lang="en-US" sz="1700" dirty="0" smtClean="0"/>
              <a:t>Total </a:t>
            </a:r>
            <a:r>
              <a:rPr lang="en-US" sz="1700" dirty="0"/>
              <a:t>both sides of the T account and find the larger total.</a:t>
            </a:r>
          </a:p>
          <a:p>
            <a:pPr marL="711200" indent="-342900">
              <a:buClr>
                <a:srgbClr val="00B050"/>
              </a:buClr>
              <a:buFont typeface="+mj-lt"/>
              <a:buAutoNum type="arabicPeriod"/>
            </a:pPr>
            <a:r>
              <a:rPr lang="en-US" sz="1700" dirty="0" smtClean="0"/>
              <a:t>Put </a:t>
            </a:r>
            <a:r>
              <a:rPr lang="en-US" sz="1700" dirty="0"/>
              <a:t>the larger total in the total box on the debit and credit side.</a:t>
            </a:r>
          </a:p>
          <a:p>
            <a:pPr marL="711200" indent="-342900">
              <a:buClr>
                <a:srgbClr val="00B050"/>
              </a:buClr>
              <a:buFont typeface="+mj-lt"/>
              <a:buAutoNum type="arabicPeriod"/>
            </a:pPr>
            <a:r>
              <a:rPr lang="en-US" sz="1700" dirty="0" smtClean="0"/>
              <a:t>Insert </a:t>
            </a:r>
            <a:r>
              <a:rPr lang="en-US" sz="1700" dirty="0"/>
              <a:t>a balancing figure to the side of the T account which does not currently add up to the amount in the total box. Call this balancing figure ‘balance c/f’ (carried forward) or ‘balance c/d’ (carried down).</a:t>
            </a:r>
          </a:p>
          <a:p>
            <a:pPr marL="711200" indent="-342900">
              <a:buClr>
                <a:srgbClr val="00B050"/>
              </a:buClr>
              <a:buFont typeface="+mj-lt"/>
              <a:buAutoNum type="arabicPeriod"/>
            </a:pPr>
            <a:r>
              <a:rPr lang="en-US" sz="1700" dirty="0" smtClean="0"/>
              <a:t>Carry </a:t>
            </a:r>
            <a:r>
              <a:rPr lang="en-US" sz="1700" dirty="0"/>
              <a:t>the balance down diagonally and call it ‘balance b/f’ (brought forward) or ‘balance b/d’ (brought down).</a:t>
            </a:r>
          </a:p>
          <a:p>
            <a:pPr marL="285750" indent="-285750">
              <a:buClr>
                <a:srgbClr val="00B050"/>
              </a:buClr>
              <a:buFont typeface="Wingdings 3" panose="05040102010807070707" pitchFamily="18" charset="2"/>
              <a:buChar char=""/>
            </a:pPr>
            <a:r>
              <a:rPr lang="en-US" sz="1700" b="1" dirty="0" smtClean="0"/>
              <a:t>Example</a:t>
            </a:r>
            <a:r>
              <a:rPr lang="en-US" sz="1700" dirty="0" smtClean="0"/>
              <a:t> - A </a:t>
            </a:r>
            <a:r>
              <a:rPr lang="en-US" sz="1700" dirty="0"/>
              <a:t>company has the following ledger account at the period end: </a:t>
            </a:r>
          </a:p>
        </p:txBody>
      </p:sp>
      <p:sp>
        <p:nvSpPr>
          <p:cNvPr id="14" name="Title 2"/>
          <p:cNvSpPr>
            <a:spLocks noGrp="1"/>
          </p:cNvSpPr>
          <p:nvPr>
            <p:ph type="title"/>
          </p:nvPr>
        </p:nvSpPr>
        <p:spPr>
          <a:xfrm>
            <a:off x="70266" y="72008"/>
            <a:ext cx="8859452" cy="548680"/>
          </a:xfrm>
        </p:spPr>
        <p:txBody>
          <a:bodyPr>
            <a:noAutofit/>
          </a:bodyPr>
          <a:lstStyle/>
          <a:p>
            <a:r>
              <a:rPr lang="en-US" sz="2800" dirty="0" smtClean="0"/>
              <a:t>P6.1 – </a:t>
            </a:r>
            <a:r>
              <a:rPr lang="en-US" sz="3200" dirty="0"/>
              <a:t>Double </a:t>
            </a:r>
            <a:r>
              <a:rPr lang="en-US" sz="3200" dirty="0" smtClean="0"/>
              <a:t>Entry Bookkeeping - Subdivisions</a:t>
            </a:r>
            <a:endParaRPr lang="en-US" sz="2800" dirty="0"/>
          </a:p>
        </p:txBody>
      </p:sp>
      <p:pic>
        <p:nvPicPr>
          <p:cNvPr id="4" name="Picture 3"/>
          <p:cNvPicPr>
            <a:picLocks noChangeAspect="1"/>
          </p:cNvPicPr>
          <p:nvPr/>
        </p:nvPicPr>
        <p:blipFill rotWithShape="1">
          <a:blip r:embed="rId3"/>
          <a:srcRect l="14943" t="30892" r="15878" b="14070"/>
          <a:stretch/>
        </p:blipFill>
        <p:spPr>
          <a:xfrm>
            <a:off x="1547663" y="3761170"/>
            <a:ext cx="6670087" cy="2828118"/>
          </a:xfrm>
          <a:prstGeom prst="rect">
            <a:avLst/>
          </a:prstGeom>
        </p:spPr>
      </p:pic>
    </p:spTree>
    <p:extLst>
      <p:ext uri="{BB962C8B-B14F-4D97-AF65-F5344CB8AC3E}">
        <p14:creationId xmlns:p14="http://schemas.microsoft.com/office/powerpoint/2010/main" val="3379136541"/>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793894"/>
          </a:xfrm>
          <a:prstGeom prst="rect">
            <a:avLst/>
          </a:prstGeom>
        </p:spPr>
        <p:txBody>
          <a:bodyPr wrap="square">
            <a:spAutoFit/>
          </a:bodyPr>
          <a:lstStyle/>
          <a:p>
            <a:pPr marL="355600" indent="-355600">
              <a:buClr>
                <a:srgbClr val="00B050"/>
              </a:buClr>
              <a:buFont typeface="Wingdings 3" panose="05040102010807070707" pitchFamily="18" charset="2"/>
              <a:buChar char=""/>
            </a:pPr>
            <a:r>
              <a:rPr lang="en-US" sz="1950" b="1" dirty="0" smtClean="0"/>
              <a:t>Making </a:t>
            </a:r>
            <a:r>
              <a:rPr lang="en-US" sz="1950" b="1" dirty="0"/>
              <a:t>transfers to final accounts </a:t>
            </a:r>
            <a:r>
              <a:rPr lang="en-US" sz="1950" dirty="0"/>
              <a:t>- At the year end, the ledger accounts must be closed off in preparation for the recording of transactions in the next accounting period</a:t>
            </a:r>
            <a:r>
              <a:rPr lang="en-US" sz="1950" dirty="0" smtClean="0"/>
              <a:t>.</a:t>
            </a:r>
            <a:endParaRPr lang="en-US" sz="1950" dirty="0"/>
          </a:p>
          <a:p>
            <a:pPr marL="355600" indent="-355600">
              <a:buClr>
                <a:srgbClr val="00B050"/>
              </a:buClr>
              <a:buFont typeface="Wingdings 3" panose="05040102010807070707" pitchFamily="18" charset="2"/>
              <a:buChar char=""/>
            </a:pPr>
            <a:r>
              <a:rPr lang="en-US" sz="1950" dirty="0" smtClean="0"/>
              <a:t>Assets/liabilities </a:t>
            </a:r>
            <a:r>
              <a:rPr lang="en-US" sz="1950" dirty="0"/>
              <a:t>at the end of a period = assets/liabilities at start of the next period, e.g. the cash at bank at the end of one day will be the cash at bank at the start of the following day. Balancing the account will result in:</a:t>
            </a:r>
          </a:p>
          <a:p>
            <a:pPr marL="627063" indent="-285750">
              <a:buClr>
                <a:srgbClr val="00B050"/>
              </a:buClr>
              <a:buFont typeface="Arial" panose="020B0604020202020204" pitchFamily="34" charset="0"/>
              <a:buChar char="•"/>
            </a:pPr>
            <a:r>
              <a:rPr lang="en-US" sz="1950" dirty="0" smtClean="0"/>
              <a:t>a </a:t>
            </a:r>
            <a:r>
              <a:rPr lang="en-US" sz="1950" dirty="0"/>
              <a:t>balance c/f (being the asset/liability at the end of the accounting period)</a:t>
            </a:r>
          </a:p>
          <a:p>
            <a:pPr marL="627063" indent="-285750">
              <a:buClr>
                <a:srgbClr val="00B050"/>
              </a:buClr>
              <a:buFont typeface="Arial" panose="020B0604020202020204" pitchFamily="34" charset="0"/>
              <a:buChar char="•"/>
            </a:pPr>
            <a:r>
              <a:rPr lang="en-US" sz="1950" dirty="0"/>
              <a:t>a balance </a:t>
            </a:r>
            <a:r>
              <a:rPr lang="en-US" sz="1950" dirty="0" err="1"/>
              <a:t>b/f</a:t>
            </a:r>
            <a:r>
              <a:rPr lang="en-US" sz="1950" dirty="0"/>
              <a:t> (being the asset/liability at the start of the next accounting period). These are left as they are as an opening figure that next period's transactions and events can follow on from. Income </a:t>
            </a:r>
            <a:r>
              <a:rPr lang="en-US" sz="1950" dirty="0" smtClean="0"/>
              <a:t>statement</a:t>
            </a:r>
            <a:endParaRPr lang="en-US" sz="1950" dirty="0"/>
          </a:p>
          <a:p>
            <a:pPr marL="355600" indent="-355600">
              <a:buClr>
                <a:srgbClr val="00B050"/>
              </a:buClr>
              <a:buFont typeface="Wingdings 3" panose="05040102010807070707" pitchFamily="18" charset="2"/>
              <a:buChar char=""/>
            </a:pPr>
            <a:r>
              <a:rPr lang="en-US" sz="1950" dirty="0"/>
              <a:t>At the end of a period any amounts that relate to that period are transferred out of the income and expenditure accounts into another ledger account called the income statement. This is done by closing the account</a:t>
            </a:r>
            <a:r>
              <a:rPr lang="en-US" sz="1950" dirty="0" smtClean="0"/>
              <a:t>.</a:t>
            </a:r>
            <a:endParaRPr lang="en-US" sz="1950" dirty="0"/>
          </a:p>
          <a:p>
            <a:pPr marL="355600" indent="-355600">
              <a:buClr>
                <a:srgbClr val="00B050"/>
              </a:buClr>
              <a:buFont typeface="Wingdings 3" panose="05040102010807070707" pitchFamily="18" charset="2"/>
              <a:buChar char=""/>
            </a:pPr>
            <a:r>
              <a:rPr lang="en-US" sz="1950" dirty="0"/>
              <a:t>There should be no balances carried forward to the next accounting period for income statement items</a:t>
            </a:r>
            <a:r>
              <a:rPr lang="en-US" sz="1950" dirty="0" smtClean="0"/>
              <a:t>.</a:t>
            </a:r>
            <a:endParaRPr lang="en-US" sz="1950" dirty="0"/>
          </a:p>
        </p:txBody>
      </p:sp>
      <p:sp>
        <p:nvSpPr>
          <p:cNvPr id="14" name="Title 2"/>
          <p:cNvSpPr>
            <a:spLocks noGrp="1"/>
          </p:cNvSpPr>
          <p:nvPr>
            <p:ph type="title"/>
          </p:nvPr>
        </p:nvSpPr>
        <p:spPr>
          <a:xfrm>
            <a:off x="70266" y="72008"/>
            <a:ext cx="8859452" cy="548680"/>
          </a:xfrm>
        </p:spPr>
        <p:txBody>
          <a:bodyPr>
            <a:noAutofit/>
          </a:bodyPr>
          <a:lstStyle/>
          <a:p>
            <a:r>
              <a:rPr lang="en-US" sz="2800" dirty="0" smtClean="0"/>
              <a:t>P6.1 – </a:t>
            </a:r>
            <a:r>
              <a:rPr lang="en-US" sz="3200" dirty="0"/>
              <a:t>Double </a:t>
            </a:r>
            <a:r>
              <a:rPr lang="en-US" sz="3200" dirty="0" smtClean="0"/>
              <a:t>Entry Bookkeeping - Subdivisions</a:t>
            </a:r>
            <a:endParaRPr lang="en-US" sz="2800" dirty="0"/>
          </a:p>
        </p:txBody>
      </p:sp>
    </p:spTree>
    <p:extLst>
      <p:ext uri="{BB962C8B-B14F-4D97-AF65-F5344CB8AC3E}">
        <p14:creationId xmlns:p14="http://schemas.microsoft.com/office/powerpoint/2010/main" val="348330796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478423"/>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750" b="1" dirty="0" smtClean="0"/>
              <a:t>Interpreting ledger accounts and their balances </a:t>
            </a:r>
            <a:r>
              <a:rPr lang="en-US" sz="1750" dirty="0"/>
              <a:t>-  The general ledger is the heart of a business's accounting </a:t>
            </a:r>
            <a:r>
              <a:rPr lang="en-US" sz="1750" dirty="0" smtClean="0"/>
              <a:t>records, containing </a:t>
            </a:r>
            <a:r>
              <a:rPr lang="en-US" sz="1750" dirty="0"/>
              <a:t>records for each account in the company's chart of </a:t>
            </a:r>
            <a:r>
              <a:rPr lang="en-US" sz="1750" dirty="0" smtClean="0"/>
              <a:t>accounts. </a:t>
            </a:r>
            <a:r>
              <a:rPr lang="en-US" sz="1750" dirty="0"/>
              <a:t>Every financial transaction affecting the business is recorded in the general ledger, either as individual journal entries or as summarized totals from the general journals.</a:t>
            </a:r>
          </a:p>
          <a:p>
            <a:pPr marL="631825" indent="-342900">
              <a:buClr>
                <a:srgbClr val="00B050"/>
              </a:buClr>
              <a:buFont typeface="+mj-lt"/>
              <a:buAutoNum type="arabicPeriod"/>
            </a:pPr>
            <a:r>
              <a:rPr lang="en-US" sz="1750" b="1" dirty="0" smtClean="0"/>
              <a:t>Ease of Interpretation </a:t>
            </a:r>
            <a:r>
              <a:rPr lang="en-US" sz="1750" dirty="0" smtClean="0"/>
              <a:t>- Each </a:t>
            </a:r>
            <a:r>
              <a:rPr lang="en-US" sz="1750" dirty="0"/>
              <a:t>general ledger account shows a name, and the account number is usually listed for easier </a:t>
            </a:r>
            <a:r>
              <a:rPr lang="en-US" sz="1750" dirty="0" smtClean="0"/>
              <a:t>cross-reference. It </a:t>
            </a:r>
            <a:r>
              <a:rPr lang="en-US" sz="1750" dirty="0"/>
              <a:t>is important to be sure that you are looking at the correct general ledger account when you are searching for a specific transaction or analyzing a specific account.</a:t>
            </a:r>
          </a:p>
          <a:p>
            <a:pPr marL="631825" indent="-342900">
              <a:buClr>
                <a:srgbClr val="00B050"/>
              </a:buClr>
              <a:buFont typeface="+mj-lt"/>
              <a:buAutoNum type="arabicPeriod"/>
            </a:pPr>
            <a:r>
              <a:rPr lang="en-US" sz="1750" b="1" dirty="0" smtClean="0"/>
              <a:t>Observe </a:t>
            </a:r>
            <a:r>
              <a:rPr lang="en-US" sz="1750" b="1" dirty="0"/>
              <a:t>the other components </a:t>
            </a:r>
            <a:r>
              <a:rPr lang="en-US" sz="1750" dirty="0"/>
              <a:t>of the ledger record. The date of each transaction is listed in the far left column. This is followed by a column for the description of the transaction. </a:t>
            </a:r>
            <a:r>
              <a:rPr lang="en-US" sz="1750" dirty="0" smtClean="0"/>
              <a:t>If </a:t>
            </a:r>
            <a:r>
              <a:rPr lang="en-US" sz="1750" dirty="0"/>
              <a:t>transactions are recorded properly in the general ledger, you can see at a glance what items have affected each account balance</a:t>
            </a:r>
            <a:r>
              <a:rPr lang="en-US" sz="1750" dirty="0" smtClean="0"/>
              <a:t>.</a:t>
            </a:r>
          </a:p>
          <a:p>
            <a:pPr marL="631825" indent="-342900">
              <a:buClr>
                <a:srgbClr val="00B050"/>
              </a:buClr>
              <a:buFont typeface="+mj-lt"/>
              <a:buAutoNum type="arabicPeriod"/>
            </a:pPr>
            <a:r>
              <a:rPr lang="en-US" sz="1750" b="1" dirty="0" smtClean="0"/>
              <a:t>Using the balance </a:t>
            </a:r>
            <a:r>
              <a:rPr lang="en-US" sz="1750" dirty="0" smtClean="0"/>
              <a:t>– this demonstrates the current running tally of the day, week or year and is an indication of the current state of the bank accounts. Loans are based on this, overdrafts, investments, and eventually payment methods. An intact and balanced ledger is the sign of a balanced company.</a:t>
            </a:r>
            <a:endParaRPr lang="en-US" sz="1750" dirty="0"/>
          </a:p>
          <a:p>
            <a:pPr marL="269875" indent="-269875">
              <a:buClr>
                <a:srgbClr val="00B050"/>
              </a:buClr>
              <a:buFont typeface="Wingdings 3" panose="05040102010807070707" pitchFamily="18" charset="2"/>
              <a:buChar char=""/>
            </a:pPr>
            <a:r>
              <a:rPr lang="en-US" sz="1750" b="1" dirty="0" smtClean="0">
                <a:solidFill>
                  <a:srgbClr val="FF0000"/>
                </a:solidFill>
                <a:latin typeface="Arial" panose="020B0604020202020204" pitchFamily="34" charset="0"/>
                <a:cs typeface="Arial" panose="020B0604020202020204" pitchFamily="34" charset="0"/>
              </a:rPr>
              <a:t>P6.1 – Task 01 </a:t>
            </a:r>
            <a:r>
              <a:rPr lang="en-US" sz="1750" dirty="0" smtClean="0">
                <a:solidFill>
                  <a:srgbClr val="FF0000"/>
                </a:solidFill>
                <a:latin typeface="Arial" panose="020B0604020202020204" pitchFamily="34" charset="0"/>
                <a:cs typeface="Arial" panose="020B0604020202020204" pitchFamily="34" charset="0"/>
              </a:rPr>
              <a:t>– </a:t>
            </a:r>
            <a:r>
              <a:rPr lang="en-GB" sz="1750" dirty="0" smtClean="0">
                <a:solidFill>
                  <a:srgbClr val="FF0000"/>
                </a:solidFill>
              </a:rPr>
              <a:t>Explain using examples from Northern Car Repairs the steps to take to balance a Double Entry Bookkeeping Ledger.</a:t>
            </a:r>
            <a:endParaRPr lang="en-US" sz="175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2800" dirty="0" smtClean="0"/>
              <a:t>P6.1 – </a:t>
            </a:r>
            <a:r>
              <a:rPr lang="en-US" sz="3200" dirty="0"/>
              <a:t>Double </a:t>
            </a:r>
            <a:r>
              <a:rPr lang="en-US" sz="3200" dirty="0" smtClean="0"/>
              <a:t>Entry Bookkeeping - Subdivisions</a:t>
            </a:r>
            <a:endParaRPr lang="en-US" sz="2800" dirty="0"/>
          </a:p>
        </p:txBody>
      </p:sp>
    </p:spTree>
    <p:extLst>
      <p:ext uri="{BB962C8B-B14F-4D97-AF65-F5344CB8AC3E}">
        <p14:creationId xmlns:p14="http://schemas.microsoft.com/office/powerpoint/2010/main" val="2375239421"/>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542933833"/>
              </p:ext>
            </p:extLst>
          </p:nvPr>
        </p:nvGraphicFramePr>
        <p:xfrm>
          <a:off x="7164288" y="1052736"/>
          <a:ext cx="1656184" cy="5572120"/>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more complicated is an Accounting A Level.</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Will I really need all this when I run a business, that’s the accountants Job.</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is this all not digital now.</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Are these all physical books sitting in some office somewhere.</a:t>
                      </a: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is a chartered accountant and how much money is there in being an </a:t>
                      </a:r>
                      <a:r>
                        <a:rPr lang="en-GB" sz="1400" baseline="0" dirty="0" err="1" smtClean="0">
                          <a:solidFill>
                            <a:srgbClr val="FF0000"/>
                          </a:solidFill>
                          <a:effectLst/>
                          <a:latin typeface="Arial" pitchFamily="34" charset="0"/>
                          <a:ea typeface="Times New Roman"/>
                          <a:cs typeface="Arial" pitchFamily="34" charset="0"/>
                        </a:rPr>
                        <a:t>acclountant</a:t>
                      </a:r>
                      <a:r>
                        <a:rPr lang="en-GB" sz="1400" baseline="0" dirty="0" smtClean="0">
                          <a:solidFill>
                            <a:srgbClr val="FF0000"/>
                          </a:solidFill>
                          <a:effectLst/>
                          <a:latin typeface="Arial" pitchFamily="34" charset="0"/>
                          <a:ea typeface="Times New Roman"/>
                          <a:cs typeface="Arial" pitchFamily="34" charset="0"/>
                        </a:rPr>
                        <a:t>.</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34586" y="1052736"/>
            <a:ext cx="6907923" cy="5764655"/>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940" dirty="0"/>
              <a:t>In most companies each class of transaction and their associated assets and liabilities are given their own account. </a:t>
            </a:r>
            <a:r>
              <a:rPr lang="en-US" sz="1940" dirty="0" smtClean="0"/>
              <a:t>E.g., </a:t>
            </a:r>
            <a:r>
              <a:rPr lang="en-US" sz="1940" dirty="0"/>
              <a:t>there will be separate accounts for sales, purchases, rent, insurance costs, cash assets, inventory assets, liabilities to pay suppliers (payables), amounts due from customers (receivables) etc. </a:t>
            </a:r>
            <a:endParaRPr lang="en-US" sz="1940" dirty="0" smtClean="0"/>
          </a:p>
          <a:p>
            <a:pPr marL="360363" indent="-360363">
              <a:buClr>
                <a:srgbClr val="00B050"/>
              </a:buClr>
              <a:buFont typeface="Wingdings 3" panose="05040102010807070707" pitchFamily="18" charset="2"/>
              <a:buChar char=""/>
            </a:pPr>
            <a:r>
              <a:rPr lang="en-US" sz="1940" dirty="0" smtClean="0"/>
              <a:t>There </a:t>
            </a:r>
            <a:r>
              <a:rPr lang="en-US" sz="1940" dirty="0"/>
              <a:t>is no rule as to how many accounts a business should have but the system should facilitate effective and efficient accounting and control. Each account in the system is referred to as a 'ledger</a:t>
            </a:r>
            <a:r>
              <a:rPr lang="en-US" sz="1940" dirty="0" smtClean="0"/>
              <a:t>.‘</a:t>
            </a:r>
          </a:p>
          <a:p>
            <a:pPr marL="360363" indent="-360363">
              <a:buClr>
                <a:srgbClr val="00B050"/>
              </a:buClr>
              <a:buFont typeface="Wingdings 3" panose="05040102010807070707" pitchFamily="18" charset="2"/>
              <a:buChar char=""/>
            </a:pPr>
            <a:r>
              <a:rPr lang="en-GB" sz="1940" b="1" dirty="0" smtClean="0"/>
              <a:t>Sales </a:t>
            </a:r>
            <a:r>
              <a:rPr lang="en-GB" sz="1940" b="1" dirty="0"/>
              <a:t>ledger</a:t>
            </a:r>
            <a:r>
              <a:rPr lang="en-GB" sz="1940" dirty="0"/>
              <a:t> </a:t>
            </a:r>
            <a:r>
              <a:rPr lang="en-GB" sz="1940" dirty="0" smtClean="0"/>
              <a:t>- </a:t>
            </a:r>
            <a:r>
              <a:rPr lang="en-US" sz="1940" dirty="0" smtClean="0"/>
              <a:t>All </a:t>
            </a:r>
            <a:r>
              <a:rPr lang="en-US" sz="1940" dirty="0"/>
              <a:t>transactions </a:t>
            </a:r>
            <a:r>
              <a:rPr lang="en-US" sz="1940" dirty="0" smtClean="0"/>
              <a:t>involving </a:t>
            </a:r>
            <a:r>
              <a:rPr lang="en-US" sz="1940" dirty="0"/>
              <a:t>credit </a:t>
            </a:r>
            <a:r>
              <a:rPr lang="en-US" sz="1940" dirty="0" smtClean="0"/>
              <a:t>customers will </a:t>
            </a:r>
            <a:r>
              <a:rPr lang="en-US" sz="1940" dirty="0"/>
              <a:t>be found in the sales ledger (</a:t>
            </a:r>
            <a:r>
              <a:rPr lang="en-US" sz="1940" dirty="0" smtClean="0"/>
              <a:t>also known </a:t>
            </a:r>
            <a:r>
              <a:rPr lang="en-US" sz="1940" dirty="0"/>
              <a:t>as the debtors' </a:t>
            </a:r>
            <a:r>
              <a:rPr lang="en-US" sz="1940" dirty="0" smtClean="0"/>
              <a:t>ledger).</a:t>
            </a:r>
            <a:endParaRPr lang="en-GB" sz="1940" dirty="0"/>
          </a:p>
          <a:p>
            <a:pPr marL="360363" indent="-360363">
              <a:buClr>
                <a:srgbClr val="00B050"/>
              </a:buClr>
              <a:buFont typeface="Wingdings 3" panose="05040102010807070707" pitchFamily="18" charset="2"/>
              <a:buChar char=""/>
            </a:pPr>
            <a:r>
              <a:rPr lang="en-GB" sz="1940" b="1" dirty="0" smtClean="0"/>
              <a:t>Purchases ledger </a:t>
            </a:r>
            <a:r>
              <a:rPr lang="en-GB" sz="1940" dirty="0" smtClean="0"/>
              <a:t>-  </a:t>
            </a:r>
            <a:r>
              <a:rPr lang="en-US" sz="1940" dirty="0" smtClean="0"/>
              <a:t>All </a:t>
            </a:r>
            <a:r>
              <a:rPr lang="en-US" sz="1940" dirty="0"/>
              <a:t>transactions with credit </a:t>
            </a:r>
            <a:r>
              <a:rPr lang="en-US" sz="1940" dirty="0" smtClean="0"/>
              <a:t>supplies will </a:t>
            </a:r>
            <a:r>
              <a:rPr lang="en-US" sz="1940" dirty="0"/>
              <a:t>be found in the purchases ledger (</a:t>
            </a:r>
            <a:r>
              <a:rPr lang="en-US" sz="1940" dirty="0" smtClean="0"/>
              <a:t>also known </a:t>
            </a:r>
            <a:r>
              <a:rPr lang="en-US" sz="1940" dirty="0"/>
              <a:t>as the creditors' ledger)</a:t>
            </a:r>
            <a:endParaRPr lang="en-GB" sz="1940" dirty="0"/>
          </a:p>
          <a:p>
            <a:pPr marL="360363" indent="-360363">
              <a:buClr>
                <a:srgbClr val="00B050"/>
              </a:buClr>
              <a:buFont typeface="Wingdings 3" panose="05040102010807070707" pitchFamily="18" charset="2"/>
              <a:buChar char=""/>
            </a:pPr>
            <a:r>
              <a:rPr lang="en-GB" sz="1940" b="1" dirty="0" smtClean="0"/>
              <a:t>Nominal (general) ledger </a:t>
            </a:r>
            <a:r>
              <a:rPr lang="en-GB" sz="1940" dirty="0" smtClean="0"/>
              <a:t>- </a:t>
            </a:r>
            <a:r>
              <a:rPr lang="en-US" sz="1940" dirty="0" smtClean="0"/>
              <a:t>All </a:t>
            </a:r>
            <a:r>
              <a:rPr lang="en-US" sz="1940" dirty="0"/>
              <a:t>other transactions </a:t>
            </a:r>
            <a:r>
              <a:rPr lang="en-US" sz="1940" dirty="0" smtClean="0"/>
              <a:t>will be </a:t>
            </a:r>
            <a:r>
              <a:rPr lang="en-US" sz="1940" dirty="0"/>
              <a:t>found in the general </a:t>
            </a:r>
            <a:r>
              <a:rPr lang="en-US" sz="1940" dirty="0" smtClean="0"/>
              <a:t>ledger (often </a:t>
            </a:r>
            <a:r>
              <a:rPr lang="en-US" sz="1940" dirty="0"/>
              <a:t>called the </a:t>
            </a:r>
            <a:r>
              <a:rPr lang="en-US" sz="1940" dirty="0" smtClean="0"/>
              <a:t>nominal ledger)</a:t>
            </a:r>
            <a:endParaRPr lang="en-GB" sz="1940" dirty="0" smtClean="0"/>
          </a:p>
        </p:txBody>
      </p:sp>
      <p:sp>
        <p:nvSpPr>
          <p:cNvPr id="14" name="Title 2"/>
          <p:cNvSpPr>
            <a:spLocks noGrp="1"/>
          </p:cNvSpPr>
          <p:nvPr>
            <p:ph type="title"/>
          </p:nvPr>
        </p:nvSpPr>
        <p:spPr>
          <a:xfrm>
            <a:off x="70266" y="72008"/>
            <a:ext cx="8859452" cy="548680"/>
          </a:xfrm>
        </p:spPr>
        <p:txBody>
          <a:bodyPr>
            <a:noAutofit/>
          </a:bodyPr>
          <a:lstStyle/>
          <a:p>
            <a:r>
              <a:rPr lang="en-US" sz="2600" dirty="0" smtClean="0"/>
              <a:t>P6.2 – </a:t>
            </a:r>
            <a:r>
              <a:rPr lang="en-US" sz="2800" dirty="0"/>
              <a:t>To </a:t>
            </a:r>
            <a:r>
              <a:rPr lang="en-US" sz="2800" dirty="0" smtClean="0"/>
              <a:t>Recognise </a:t>
            </a:r>
            <a:r>
              <a:rPr lang="en-US" sz="2800" dirty="0"/>
              <a:t>the </a:t>
            </a:r>
            <a:r>
              <a:rPr lang="en-US" sz="2800" dirty="0" smtClean="0"/>
              <a:t>Division </a:t>
            </a:r>
            <a:r>
              <a:rPr lang="en-US" sz="2800" dirty="0"/>
              <a:t>of the </a:t>
            </a:r>
            <a:r>
              <a:rPr lang="en-US" sz="2800" dirty="0" smtClean="0"/>
              <a:t>Ledger</a:t>
            </a:r>
            <a:endParaRPr lang="en-US" sz="2600" dirty="0"/>
          </a:p>
        </p:txBody>
      </p:sp>
    </p:spTree>
    <p:extLst>
      <p:ext uri="{BB962C8B-B14F-4D97-AF65-F5344CB8AC3E}">
        <p14:creationId xmlns:p14="http://schemas.microsoft.com/office/powerpoint/2010/main" val="4007083097"/>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34586" y="1052736"/>
            <a:ext cx="8585886"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500" b="1" dirty="0" smtClean="0"/>
              <a:t>Sales </a:t>
            </a:r>
            <a:r>
              <a:rPr lang="en-GB" sz="1500" b="1" dirty="0"/>
              <a:t>ledger</a:t>
            </a:r>
            <a:r>
              <a:rPr lang="en-GB" sz="1500" dirty="0"/>
              <a:t> </a:t>
            </a:r>
            <a:r>
              <a:rPr lang="en-GB" sz="1500" dirty="0" smtClean="0"/>
              <a:t>- </a:t>
            </a:r>
            <a:r>
              <a:rPr lang="en-US" sz="1500" dirty="0" smtClean="0"/>
              <a:t>All </a:t>
            </a:r>
            <a:r>
              <a:rPr lang="en-US" sz="1500" dirty="0"/>
              <a:t>transactions </a:t>
            </a:r>
            <a:r>
              <a:rPr lang="en-US" sz="1500" dirty="0" smtClean="0"/>
              <a:t>involving </a:t>
            </a:r>
            <a:r>
              <a:rPr lang="en-US" sz="1500" dirty="0"/>
              <a:t>credit </a:t>
            </a:r>
            <a:r>
              <a:rPr lang="en-US" sz="1500" dirty="0" smtClean="0"/>
              <a:t>customers will </a:t>
            </a:r>
            <a:r>
              <a:rPr lang="en-US" sz="1500" dirty="0"/>
              <a:t>be found in the sales ledger (</a:t>
            </a:r>
            <a:r>
              <a:rPr lang="en-US" sz="1500" dirty="0" smtClean="0"/>
              <a:t>also known </a:t>
            </a:r>
            <a:r>
              <a:rPr lang="en-US" sz="1500" dirty="0"/>
              <a:t>as the debtors' </a:t>
            </a:r>
            <a:r>
              <a:rPr lang="en-US" sz="1500" dirty="0" smtClean="0"/>
              <a:t>ledger).</a:t>
            </a:r>
          </a:p>
          <a:p>
            <a:pPr marL="285750" indent="-285750">
              <a:buClr>
                <a:srgbClr val="00B050"/>
              </a:buClr>
              <a:buFont typeface="Wingdings 3" panose="05040102010807070707" pitchFamily="18" charset="2"/>
              <a:buChar char=""/>
            </a:pPr>
            <a:r>
              <a:rPr lang="en-US" sz="1500" dirty="0"/>
              <a:t>The Sales Ledger is </a:t>
            </a:r>
            <a:r>
              <a:rPr lang="en-US" sz="1500" dirty="0" smtClean="0"/>
              <a:t>a companies record </a:t>
            </a:r>
            <a:r>
              <a:rPr lang="en-US" sz="1500" dirty="0"/>
              <a:t>of sales, and whether or not </a:t>
            </a:r>
            <a:r>
              <a:rPr lang="en-US" sz="1500" dirty="0" smtClean="0"/>
              <a:t>they </a:t>
            </a:r>
            <a:r>
              <a:rPr lang="en-US" sz="1500" dirty="0"/>
              <a:t>have received the money, and how much </a:t>
            </a:r>
            <a:r>
              <a:rPr lang="en-US" sz="1500" dirty="0" smtClean="0"/>
              <a:t>they </a:t>
            </a:r>
            <a:r>
              <a:rPr lang="en-US" sz="1500" dirty="0"/>
              <a:t>are still owed.</a:t>
            </a:r>
          </a:p>
          <a:p>
            <a:pPr marL="285750" indent="-285750">
              <a:buClr>
                <a:srgbClr val="00B050"/>
              </a:buClr>
              <a:buFont typeface="Wingdings 3" panose="05040102010807070707" pitchFamily="18" charset="2"/>
              <a:buChar char=""/>
            </a:pPr>
            <a:r>
              <a:rPr lang="en-US" sz="1500" dirty="0" smtClean="0"/>
              <a:t>On </a:t>
            </a:r>
            <a:r>
              <a:rPr lang="en-US" sz="1500" dirty="0"/>
              <a:t>the Balance Sheet the total amount </a:t>
            </a:r>
            <a:r>
              <a:rPr lang="en-US" sz="1500" dirty="0" smtClean="0"/>
              <a:t>owed </a:t>
            </a:r>
            <a:r>
              <a:rPr lang="en-US" sz="1500" dirty="0"/>
              <a:t>to </a:t>
            </a:r>
            <a:r>
              <a:rPr lang="en-US" sz="1500" dirty="0" smtClean="0"/>
              <a:t>them </a:t>
            </a:r>
            <a:r>
              <a:rPr lang="en-US" sz="1500" dirty="0"/>
              <a:t>by Customers will usually be called "Trade Debtors" or “Accounts Receivable</a:t>
            </a:r>
            <a:r>
              <a:rPr lang="en-US" sz="1500" dirty="0" smtClean="0"/>
              <a:t>”. The </a:t>
            </a:r>
            <a:r>
              <a:rPr lang="en-US" sz="1500" dirty="0"/>
              <a:t>Sales Ledger has an Account for every Customer. Each such Customer Account carries all the transactions for the one Customer, these are: </a:t>
            </a:r>
          </a:p>
          <a:p>
            <a:pPr marL="541338" indent="-180975">
              <a:buClr>
                <a:srgbClr val="00B050"/>
              </a:buClr>
              <a:buFont typeface="Arial" panose="020B0604020202020204" pitchFamily="34" charset="0"/>
              <a:buChar char="•"/>
            </a:pPr>
            <a:r>
              <a:rPr lang="en-US" sz="1500" dirty="0" smtClean="0"/>
              <a:t>Sales </a:t>
            </a:r>
            <a:r>
              <a:rPr lang="en-US" sz="1500" dirty="0"/>
              <a:t>Invoices</a:t>
            </a:r>
          </a:p>
          <a:p>
            <a:pPr marL="541338" indent="-180975">
              <a:buClr>
                <a:srgbClr val="00B050"/>
              </a:buClr>
              <a:buFont typeface="Arial" panose="020B0604020202020204" pitchFamily="34" charset="0"/>
              <a:buChar char="•"/>
            </a:pPr>
            <a:r>
              <a:rPr lang="en-US" sz="1500" dirty="0" smtClean="0"/>
              <a:t>Sales </a:t>
            </a:r>
            <a:r>
              <a:rPr lang="en-US" sz="1500" dirty="0"/>
              <a:t>Credit Notes</a:t>
            </a:r>
          </a:p>
          <a:p>
            <a:pPr marL="541338" indent="-180975">
              <a:buClr>
                <a:srgbClr val="00B050"/>
              </a:buClr>
              <a:buFont typeface="Arial" panose="020B0604020202020204" pitchFamily="34" charset="0"/>
              <a:buChar char="•"/>
            </a:pPr>
            <a:r>
              <a:rPr lang="en-US" sz="1500" dirty="0" smtClean="0"/>
              <a:t>Payments Received</a:t>
            </a:r>
          </a:p>
          <a:p>
            <a:pPr marL="285750" indent="-285750">
              <a:buClr>
                <a:srgbClr val="00B050"/>
              </a:buClr>
              <a:buFont typeface="Wingdings 3" panose="05040102010807070707" pitchFamily="18" charset="2"/>
              <a:buChar char=""/>
            </a:pPr>
            <a:r>
              <a:rPr lang="en-US" sz="1500" dirty="0"/>
              <a:t>The information in a sales ledger is </a:t>
            </a:r>
            <a:r>
              <a:rPr lang="en-US" sz="1500" dirty="0" err="1" smtClean="0"/>
              <a:t>summarised</a:t>
            </a:r>
            <a:r>
              <a:rPr lang="en-US" sz="1500" dirty="0" smtClean="0"/>
              <a:t> </a:t>
            </a:r>
            <a:r>
              <a:rPr lang="en-US" sz="1500" dirty="0"/>
              <a:t>periodically and the </a:t>
            </a:r>
            <a:r>
              <a:rPr lang="en-US" sz="1500" dirty="0" smtClean="0"/>
              <a:t>counted </a:t>
            </a:r>
            <a:r>
              <a:rPr lang="en-US" sz="1500" dirty="0"/>
              <a:t>amounts are then posted to the sales accounts in the general ledger. This posting can be as infrequent as the end of each month (as part of the month-end closing process) or even every day. The detail level information in the sales ledger is kept separate from the general ledger, in order to keep the general ledger from being overwhelmed with too much information.</a:t>
            </a:r>
          </a:p>
          <a:p>
            <a:pPr marL="285750" indent="-285750">
              <a:buClr>
                <a:srgbClr val="00B050"/>
              </a:buClr>
              <a:buFont typeface="Wingdings 3" panose="05040102010807070707" pitchFamily="18" charset="2"/>
              <a:buChar char=""/>
            </a:pPr>
            <a:r>
              <a:rPr lang="en-US" sz="1500" dirty="0" smtClean="0"/>
              <a:t>The </a:t>
            </a:r>
            <a:r>
              <a:rPr lang="en-US" sz="1500" dirty="0"/>
              <a:t>following are examples of how a sales ledger can be used:</a:t>
            </a:r>
          </a:p>
          <a:p>
            <a:pPr marL="285750" indent="-285750">
              <a:buClr>
                <a:srgbClr val="00B050"/>
              </a:buClr>
              <a:buFont typeface="Wingdings 3" panose="05040102010807070707" pitchFamily="18" charset="2"/>
              <a:buChar char=""/>
            </a:pPr>
            <a:r>
              <a:rPr lang="en-US" sz="1500" b="1" dirty="0" smtClean="0"/>
              <a:t>Financial </a:t>
            </a:r>
            <a:r>
              <a:rPr lang="en-US" sz="1500" b="1" dirty="0"/>
              <a:t>statements</a:t>
            </a:r>
            <a:r>
              <a:rPr lang="en-US" sz="1500" dirty="0"/>
              <a:t>. The sales ledger is the ultimate source document for the sales figure that appears at the top of the income statement.</a:t>
            </a:r>
          </a:p>
          <a:p>
            <a:pPr marL="285750" indent="-285750">
              <a:buClr>
                <a:srgbClr val="00B050"/>
              </a:buClr>
              <a:buFont typeface="Wingdings 3" panose="05040102010807070707" pitchFamily="18" charset="2"/>
              <a:buChar char=""/>
            </a:pPr>
            <a:r>
              <a:rPr lang="en-US" sz="1500" b="1" dirty="0"/>
              <a:t>Research</a:t>
            </a:r>
            <a:r>
              <a:rPr lang="en-US" sz="1500" dirty="0"/>
              <a:t>. If someone wants to research a sales issue, they typically begin with a high-level analysis in the general ledger, such as a trend line analysis, and then switch to the sales ledger to determine the details of exactly what happened.</a:t>
            </a:r>
          </a:p>
          <a:p>
            <a:pPr marL="285750" indent="-285750">
              <a:buClr>
                <a:srgbClr val="00B050"/>
              </a:buClr>
              <a:buFont typeface="Wingdings 3" panose="05040102010807070707" pitchFamily="18" charset="2"/>
              <a:buChar char=""/>
            </a:pPr>
            <a:r>
              <a:rPr lang="en-US" sz="1500" b="1" dirty="0"/>
              <a:t>Auditing</a:t>
            </a:r>
            <a:r>
              <a:rPr lang="en-US" sz="1500" dirty="0"/>
              <a:t>. An auditor will likely want to ensure that the total sales amount reported in a company's financial statements is correct, and will investigate by examining a selection of the invoices listed in the sales ledger, which comprise that sales figure.</a:t>
            </a:r>
            <a:endParaRPr lang="en-GB" sz="1500" dirty="0"/>
          </a:p>
        </p:txBody>
      </p:sp>
      <p:sp>
        <p:nvSpPr>
          <p:cNvPr id="14" name="Title 2"/>
          <p:cNvSpPr>
            <a:spLocks noGrp="1"/>
          </p:cNvSpPr>
          <p:nvPr>
            <p:ph type="title"/>
          </p:nvPr>
        </p:nvSpPr>
        <p:spPr>
          <a:xfrm>
            <a:off x="70266" y="72008"/>
            <a:ext cx="8859452" cy="548680"/>
          </a:xfrm>
        </p:spPr>
        <p:txBody>
          <a:bodyPr>
            <a:noAutofit/>
          </a:bodyPr>
          <a:lstStyle/>
          <a:p>
            <a:r>
              <a:rPr lang="en-US" sz="2600" dirty="0" smtClean="0"/>
              <a:t>P6.2 – </a:t>
            </a:r>
            <a:r>
              <a:rPr lang="en-US" sz="2800" dirty="0"/>
              <a:t>To </a:t>
            </a:r>
            <a:r>
              <a:rPr lang="en-US" sz="2800" dirty="0" smtClean="0"/>
              <a:t>Recognise </a:t>
            </a:r>
            <a:r>
              <a:rPr lang="en-US" sz="2800" dirty="0"/>
              <a:t>the </a:t>
            </a:r>
            <a:r>
              <a:rPr lang="en-US" sz="2800" dirty="0" smtClean="0"/>
              <a:t>Division </a:t>
            </a:r>
            <a:r>
              <a:rPr lang="en-US" sz="2800" dirty="0"/>
              <a:t>of the </a:t>
            </a:r>
            <a:r>
              <a:rPr lang="en-US" sz="2800" dirty="0" smtClean="0"/>
              <a:t>Ledger - Sales</a:t>
            </a:r>
            <a:endParaRPr lang="en-US" sz="2600" dirty="0"/>
          </a:p>
        </p:txBody>
      </p:sp>
    </p:spTree>
    <p:extLst>
      <p:ext uri="{BB962C8B-B14F-4D97-AF65-F5344CB8AC3E}">
        <p14:creationId xmlns:p14="http://schemas.microsoft.com/office/powerpoint/2010/main" val="4076097141"/>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20" y="1052736"/>
            <a:ext cx="8585886" cy="5847755"/>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GB" sz="1680" b="1" dirty="0" smtClean="0"/>
              <a:t>Purchases ledger </a:t>
            </a:r>
            <a:r>
              <a:rPr lang="en-GB" sz="1680" dirty="0" smtClean="0"/>
              <a:t>-  </a:t>
            </a:r>
            <a:r>
              <a:rPr lang="en-US" sz="1680" dirty="0" smtClean="0"/>
              <a:t>All </a:t>
            </a:r>
            <a:r>
              <a:rPr lang="en-US" sz="1680" dirty="0"/>
              <a:t>transactions with credit </a:t>
            </a:r>
            <a:r>
              <a:rPr lang="en-US" sz="1680" dirty="0" smtClean="0"/>
              <a:t>supplies will </a:t>
            </a:r>
            <a:r>
              <a:rPr lang="en-US" sz="1680" dirty="0"/>
              <a:t>be found in the purchases ledger (</a:t>
            </a:r>
            <a:r>
              <a:rPr lang="en-US" sz="1680" dirty="0" smtClean="0"/>
              <a:t>also known as the creditors' ledger)</a:t>
            </a:r>
          </a:p>
          <a:p>
            <a:pPr marL="360363" indent="-360363">
              <a:buClr>
                <a:srgbClr val="00B050"/>
              </a:buClr>
              <a:buFont typeface="Wingdings 3" panose="05040102010807070707" pitchFamily="18" charset="2"/>
              <a:buChar char=""/>
            </a:pPr>
            <a:r>
              <a:rPr lang="en-US" sz="1680" dirty="0"/>
              <a:t>The Purchase Ledger is </a:t>
            </a:r>
            <a:r>
              <a:rPr lang="en-US" sz="1680" dirty="0" smtClean="0"/>
              <a:t>the businesses record </a:t>
            </a:r>
            <a:r>
              <a:rPr lang="en-US" sz="1680" dirty="0"/>
              <a:t>of the businesses</a:t>
            </a:r>
            <a:r>
              <a:rPr lang="en-US" sz="1680" dirty="0" smtClean="0"/>
              <a:t> </a:t>
            </a:r>
            <a:r>
              <a:rPr lang="en-US" sz="1680" dirty="0"/>
              <a:t>purchases and expenses, whether or not the </a:t>
            </a:r>
            <a:r>
              <a:rPr lang="en-US" sz="1680" dirty="0" smtClean="0"/>
              <a:t>business has </a:t>
            </a:r>
            <a:r>
              <a:rPr lang="en-US" sz="1680" dirty="0"/>
              <a:t>paid them and how much the </a:t>
            </a:r>
            <a:r>
              <a:rPr lang="en-US" sz="1680" dirty="0" smtClean="0"/>
              <a:t>business </a:t>
            </a:r>
            <a:r>
              <a:rPr lang="en-US" sz="1680" dirty="0"/>
              <a:t>still </a:t>
            </a:r>
            <a:r>
              <a:rPr lang="en-US" sz="1680" dirty="0" smtClean="0"/>
              <a:t>owes. </a:t>
            </a:r>
          </a:p>
          <a:p>
            <a:pPr marL="360363" indent="-360363">
              <a:buClr>
                <a:srgbClr val="00B050"/>
              </a:buClr>
              <a:buFont typeface="Wingdings 3" panose="05040102010807070707" pitchFamily="18" charset="2"/>
              <a:buChar char=""/>
            </a:pPr>
            <a:r>
              <a:rPr lang="en-US" sz="1680" dirty="0" smtClean="0"/>
              <a:t>On </a:t>
            </a:r>
            <a:r>
              <a:rPr lang="en-US" sz="1680" dirty="0"/>
              <a:t>a Balance Sheet, the total unpaid bills will usually will be called Trade Creditors or Accounts Payable.</a:t>
            </a:r>
          </a:p>
          <a:p>
            <a:pPr marL="360363" indent="-360363">
              <a:buClr>
                <a:srgbClr val="00B050"/>
              </a:buClr>
              <a:buFont typeface="Wingdings 3" panose="05040102010807070707" pitchFamily="18" charset="2"/>
              <a:buChar char=""/>
            </a:pPr>
            <a:r>
              <a:rPr lang="en-US" sz="1680" dirty="0" smtClean="0"/>
              <a:t>The </a:t>
            </a:r>
            <a:r>
              <a:rPr lang="en-US" sz="1680" dirty="0"/>
              <a:t>Purchase Ledger has an Account for every Supplier. Such a Supplier Account carries all the transactions for the one Supplier:</a:t>
            </a:r>
          </a:p>
          <a:p>
            <a:pPr marL="631825" indent="-271463">
              <a:buClr>
                <a:srgbClr val="00B050"/>
              </a:buClr>
              <a:buFont typeface="Arial" panose="020B0604020202020204" pitchFamily="34" charset="0"/>
              <a:buChar char="•"/>
            </a:pPr>
            <a:r>
              <a:rPr lang="en-US" sz="1680" dirty="0" smtClean="0"/>
              <a:t>Purchase </a:t>
            </a:r>
            <a:r>
              <a:rPr lang="en-US" sz="1680" dirty="0"/>
              <a:t>Invoices</a:t>
            </a:r>
          </a:p>
          <a:p>
            <a:pPr marL="631825" indent="-271463">
              <a:buClr>
                <a:srgbClr val="00B050"/>
              </a:buClr>
              <a:buFont typeface="Arial" panose="020B0604020202020204" pitchFamily="34" charset="0"/>
              <a:buChar char="•"/>
            </a:pPr>
            <a:r>
              <a:rPr lang="en-US" sz="1680" dirty="0" smtClean="0"/>
              <a:t>Purchase </a:t>
            </a:r>
            <a:r>
              <a:rPr lang="en-US" sz="1680" dirty="0"/>
              <a:t>Credit Notes</a:t>
            </a:r>
          </a:p>
          <a:p>
            <a:pPr marL="631825" indent="-271463">
              <a:buClr>
                <a:srgbClr val="00B050"/>
              </a:buClr>
              <a:buFont typeface="Arial" panose="020B0604020202020204" pitchFamily="34" charset="0"/>
              <a:buChar char="•"/>
            </a:pPr>
            <a:r>
              <a:rPr lang="en-US" sz="1680" dirty="0" smtClean="0"/>
              <a:t>Payments </a:t>
            </a:r>
            <a:r>
              <a:rPr lang="en-US" sz="1680" dirty="0"/>
              <a:t>Made</a:t>
            </a:r>
          </a:p>
          <a:p>
            <a:pPr marL="360363" indent="-360363">
              <a:buClr>
                <a:srgbClr val="00B050"/>
              </a:buClr>
              <a:buFont typeface="Wingdings 3" panose="05040102010807070707" pitchFamily="18" charset="2"/>
              <a:buChar char=""/>
            </a:pPr>
            <a:r>
              <a:rPr lang="en-US" sz="1680" dirty="0"/>
              <a:t>If trading is healthy, many of the Supplier Accounts will be carrying the balances which </a:t>
            </a:r>
            <a:r>
              <a:rPr lang="en-US" sz="1680" dirty="0" smtClean="0"/>
              <a:t>the business owes </a:t>
            </a:r>
            <a:r>
              <a:rPr lang="en-US" sz="1680" dirty="0"/>
              <a:t>at any given time, usually just the most recent unpaid purchase </a:t>
            </a:r>
            <a:r>
              <a:rPr lang="en-US" sz="1680" dirty="0" smtClean="0"/>
              <a:t>invoices. As </a:t>
            </a:r>
            <a:r>
              <a:rPr lang="en-US" sz="1680" dirty="0"/>
              <a:t>with all Accounts and Ledgers, the transactions will be recorded in Debits and Credits.</a:t>
            </a:r>
          </a:p>
          <a:p>
            <a:pPr marL="360363" indent="-360363">
              <a:buClr>
                <a:srgbClr val="00B050"/>
              </a:buClr>
              <a:buFont typeface="Wingdings 3" panose="05040102010807070707" pitchFamily="18" charset="2"/>
              <a:buChar char=""/>
            </a:pPr>
            <a:r>
              <a:rPr lang="en-US" sz="1680" dirty="0" smtClean="0"/>
              <a:t>To </a:t>
            </a:r>
            <a:r>
              <a:rPr lang="en-US" sz="1680" dirty="0"/>
              <a:t>make the accounting records complete, the Purchase Ledger has to be 'represented' in the General Ledger, even though they themselves are separate ledgers.</a:t>
            </a:r>
          </a:p>
          <a:p>
            <a:pPr marL="360363" indent="-360363">
              <a:buClr>
                <a:srgbClr val="00B050"/>
              </a:buClr>
              <a:buFont typeface="Wingdings 3" panose="05040102010807070707" pitchFamily="18" charset="2"/>
              <a:buChar char=""/>
            </a:pPr>
            <a:r>
              <a:rPr lang="en-US" sz="1680" dirty="0" smtClean="0"/>
              <a:t>Every </a:t>
            </a:r>
            <a:r>
              <a:rPr lang="en-US" sz="1680" dirty="0"/>
              <a:t>time a transaction is recorded in the Purchase Ledger it is also recorded in the Purchase Ledger Control Account. This is the way that the General Ledger stays in balance.</a:t>
            </a:r>
            <a:endParaRPr lang="en-GB" sz="1680" dirty="0" smtClean="0"/>
          </a:p>
        </p:txBody>
      </p:sp>
      <p:sp>
        <p:nvSpPr>
          <p:cNvPr id="14" name="Title 2"/>
          <p:cNvSpPr>
            <a:spLocks noGrp="1"/>
          </p:cNvSpPr>
          <p:nvPr>
            <p:ph type="title"/>
          </p:nvPr>
        </p:nvSpPr>
        <p:spPr>
          <a:xfrm>
            <a:off x="70266" y="72008"/>
            <a:ext cx="8859452" cy="548680"/>
          </a:xfrm>
        </p:spPr>
        <p:txBody>
          <a:bodyPr>
            <a:noAutofit/>
          </a:bodyPr>
          <a:lstStyle/>
          <a:p>
            <a:r>
              <a:rPr lang="en-US" sz="2600" dirty="0" smtClean="0"/>
              <a:t>P6.2 – </a:t>
            </a:r>
            <a:r>
              <a:rPr lang="en-US" sz="2800" dirty="0"/>
              <a:t>To </a:t>
            </a:r>
            <a:r>
              <a:rPr lang="en-US" sz="2800" dirty="0" smtClean="0"/>
              <a:t>Recognise </a:t>
            </a:r>
            <a:r>
              <a:rPr lang="en-US" sz="2800" dirty="0"/>
              <a:t>the </a:t>
            </a:r>
            <a:r>
              <a:rPr lang="en-US" sz="2800" dirty="0" smtClean="0"/>
              <a:t>Division </a:t>
            </a:r>
            <a:r>
              <a:rPr lang="en-US" sz="2800" dirty="0"/>
              <a:t>of the </a:t>
            </a:r>
            <a:r>
              <a:rPr lang="en-US" sz="2800" dirty="0" smtClean="0"/>
              <a:t>Ledger - Purchases</a:t>
            </a:r>
            <a:endParaRPr lang="en-US" sz="2600" dirty="0"/>
          </a:p>
        </p:txBody>
      </p:sp>
    </p:spTree>
    <p:extLst>
      <p:ext uri="{BB962C8B-B14F-4D97-AF65-F5344CB8AC3E}">
        <p14:creationId xmlns:p14="http://schemas.microsoft.com/office/powerpoint/2010/main" val="273176473"/>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600" dirty="0" smtClean="0"/>
              <a:t>P6.2 – </a:t>
            </a:r>
            <a:r>
              <a:rPr lang="en-US" sz="2800" dirty="0"/>
              <a:t>To </a:t>
            </a:r>
            <a:r>
              <a:rPr lang="en-US" sz="2800" dirty="0" smtClean="0"/>
              <a:t>Recognise </a:t>
            </a:r>
            <a:r>
              <a:rPr lang="en-US" sz="2800" dirty="0"/>
              <a:t>the </a:t>
            </a:r>
            <a:r>
              <a:rPr lang="en-US" sz="2800" dirty="0" smtClean="0"/>
              <a:t>Division </a:t>
            </a:r>
            <a:r>
              <a:rPr lang="en-US" sz="2800" dirty="0"/>
              <a:t>of the </a:t>
            </a:r>
            <a:r>
              <a:rPr lang="en-US" sz="2800" dirty="0" smtClean="0"/>
              <a:t>Ledger - Purchases</a:t>
            </a:r>
            <a:endParaRPr lang="en-US" sz="2600"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2961" t="6021" r="3800" b="8397"/>
          <a:stretch/>
        </p:blipFill>
        <p:spPr>
          <a:xfrm>
            <a:off x="251520" y="1052735"/>
            <a:ext cx="8568952" cy="5558239"/>
          </a:xfrm>
          <a:prstGeom prst="rect">
            <a:avLst/>
          </a:prstGeom>
        </p:spPr>
      </p:pic>
    </p:spTree>
    <p:extLst>
      <p:ext uri="{BB962C8B-B14F-4D97-AF65-F5344CB8AC3E}">
        <p14:creationId xmlns:p14="http://schemas.microsoft.com/office/powerpoint/2010/main" val="1416860620"/>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Table 24"/>
          <p:cNvGraphicFramePr>
            <a:graphicFrameLocks noGrp="1"/>
          </p:cNvGraphicFramePr>
          <p:nvPr>
            <p:extLst>
              <p:ext uri="{D42A27DB-BD31-4B8C-83A1-F6EECF244321}">
                <p14:modId xmlns:p14="http://schemas.microsoft.com/office/powerpoint/2010/main" val="2905898461"/>
              </p:ext>
            </p:extLst>
          </p:nvPr>
        </p:nvGraphicFramePr>
        <p:xfrm>
          <a:off x="7164288" y="1052736"/>
          <a:ext cx="1656184" cy="5572120"/>
        </p:xfrm>
        <a:graphic>
          <a:graphicData uri="http://schemas.openxmlformats.org/drawingml/2006/table">
            <a:tbl>
              <a:tblPr firstRow="1" firstCol="1" lastRow="1" lastCol="1" bandRow="1" bandCol="1">
                <a:tableStyleId>{2D5ABB26-0587-4C30-8999-92F81FD0307C}</a:tableStyleId>
              </a:tblPr>
              <a:tblGrid>
                <a:gridCol w="1656184"/>
              </a:tblGrid>
              <a:tr h="360040">
                <a:tc>
                  <a:txBody>
                    <a:bodyPr/>
                    <a:lstStyle/>
                    <a:p>
                      <a:pPr>
                        <a:spcAft>
                          <a:spcPts val="0"/>
                        </a:spcAft>
                      </a:pPr>
                      <a:endParaRPr lang="en-GB" sz="14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102633">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much more complicated is an Accounting A Level.</a:t>
                      </a:r>
                      <a:endParaRPr lang="en-GB" sz="14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Will I really need all this when I run a business, that’s the accountants Job.</a:t>
                      </a:r>
                      <a:endParaRPr lang="en-GB" sz="14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is this all not digital now.</a:t>
                      </a:r>
                      <a:endParaRPr lang="en-GB" sz="1400" baseline="0" dirty="0" smtClean="0">
                        <a:solidFill>
                          <a:srgbClr val="FF0000"/>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Are these all physical books sitting in some office somewhere.</a:t>
                      </a:r>
                      <a:endParaRPr lang="en-GB" sz="1400" baseline="0" dirty="0" smtClean="0">
                        <a:solidFill>
                          <a:schemeClr val="tx1"/>
                        </a:solidFill>
                        <a:effectLst/>
                        <a:latin typeface="Arial" pitchFamily="34" charset="0"/>
                        <a:ea typeface="Times New Roman"/>
                        <a:cs typeface="Arial" pitchFamily="34" charset="0"/>
                      </a:endParaRPr>
                    </a:p>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What is a chartered accountant and how much money is there in being an </a:t>
                      </a:r>
                      <a:r>
                        <a:rPr lang="en-GB" sz="1400" baseline="0" dirty="0" err="1" smtClean="0">
                          <a:solidFill>
                            <a:srgbClr val="FF0000"/>
                          </a:solidFill>
                          <a:effectLst/>
                          <a:latin typeface="Arial" pitchFamily="34" charset="0"/>
                          <a:ea typeface="Times New Roman"/>
                          <a:cs typeface="Arial" pitchFamily="34" charset="0"/>
                        </a:rPr>
                        <a:t>acclountant</a:t>
                      </a:r>
                      <a:r>
                        <a:rPr lang="en-GB" sz="1400" baseline="0" dirty="0" smtClean="0">
                          <a:solidFill>
                            <a:srgbClr val="FF0000"/>
                          </a:solidFill>
                          <a:effectLst/>
                          <a:latin typeface="Arial" pitchFamily="34" charset="0"/>
                          <a:ea typeface="Times New Roman"/>
                          <a:cs typeface="Arial" pitchFamily="34" charset="0"/>
                        </a:rPr>
                        <a:t>.</a:t>
                      </a:r>
                      <a:endParaRPr lang="en-GB" sz="1400" dirty="0" smtClean="0">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32"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67146" y="1079401"/>
            <a:ext cx="1445623" cy="3333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34586" y="1052736"/>
            <a:ext cx="6907923" cy="5632311"/>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b="1" dirty="0" smtClean="0"/>
              <a:t>Nominal (general) ledger </a:t>
            </a:r>
            <a:r>
              <a:rPr lang="en-GB" dirty="0" smtClean="0"/>
              <a:t>- </a:t>
            </a:r>
            <a:r>
              <a:rPr lang="en-US" dirty="0" smtClean="0"/>
              <a:t>The term 'general ledger' is used to refer to the overall system of ledger accounts within a business. It is sometimes referred to as the 'nominal' ledger. It houses all the separate ledgers required to produce a complete trial balance and, consequently, set of financial statements.</a:t>
            </a:r>
          </a:p>
          <a:p>
            <a:pPr marL="285750" indent="-285750">
              <a:buClr>
                <a:srgbClr val="00B050"/>
              </a:buClr>
              <a:buFont typeface="Wingdings 3" panose="05040102010807070707" pitchFamily="18" charset="2"/>
              <a:buChar char=""/>
            </a:pPr>
            <a:r>
              <a:rPr lang="en-US" dirty="0" smtClean="0"/>
              <a:t>The </a:t>
            </a:r>
            <a:r>
              <a:rPr lang="en-US" dirty="0"/>
              <a:t>information contained in the nominal ledger is used to compile the financial reports (such as the profit &amp; loss report and the balance sheet) at the end of each accounting period or when the reports are needed</a:t>
            </a:r>
            <a:r>
              <a:rPr lang="en-US" dirty="0" smtClean="0"/>
              <a:t>.</a:t>
            </a:r>
          </a:p>
          <a:p>
            <a:pPr marL="285750" indent="-285750">
              <a:buClr>
                <a:srgbClr val="00B050"/>
              </a:buClr>
              <a:buFont typeface="Wingdings 3" panose="05040102010807070707" pitchFamily="18" charset="2"/>
              <a:buChar char=""/>
            </a:pPr>
            <a:r>
              <a:rPr lang="en-US" dirty="0"/>
              <a:t>Each Nominal Account is given a unique Nominal Code so that it can be easily identified. Accounting transactions are then assigned with these Nominal Codes so that it is possible to view what has occurred in that area of the business over a set timeframe. Therefore, the Nominal Ledger is essentially a list of the Nominal Codes within your accounting structure.</a:t>
            </a:r>
            <a:endParaRPr lang="en-GB" dirty="0" smtClean="0"/>
          </a:p>
          <a:p>
            <a:pPr marL="285750" indent="-285750">
              <a:buClr>
                <a:srgbClr val="00B050"/>
              </a:buClr>
              <a:buFont typeface="Wingdings 3" panose="05040102010807070707" pitchFamily="18" charset="2"/>
              <a:buChar char=""/>
            </a:pPr>
            <a:r>
              <a:rPr lang="en-US" b="1" dirty="0" smtClean="0">
                <a:solidFill>
                  <a:srgbClr val="FF0000"/>
                </a:solidFill>
                <a:latin typeface="Arial" panose="020B0604020202020204" pitchFamily="34" charset="0"/>
                <a:cs typeface="Arial" panose="020B0604020202020204" pitchFamily="34" charset="0"/>
              </a:rPr>
              <a:t>P6.2 </a:t>
            </a:r>
            <a:r>
              <a:rPr lang="en-US" b="1" dirty="0">
                <a:solidFill>
                  <a:srgbClr val="FF0000"/>
                </a:solidFill>
                <a:latin typeface="Arial" panose="020B0604020202020204" pitchFamily="34" charset="0"/>
                <a:cs typeface="Arial" panose="020B0604020202020204" pitchFamily="34" charset="0"/>
              </a:rPr>
              <a:t>– Task </a:t>
            </a:r>
            <a:r>
              <a:rPr lang="en-US" b="1" dirty="0" smtClean="0">
                <a:solidFill>
                  <a:srgbClr val="FF0000"/>
                </a:solidFill>
                <a:latin typeface="Arial" panose="020B0604020202020204" pitchFamily="34" charset="0"/>
                <a:cs typeface="Arial" panose="020B0604020202020204" pitchFamily="34" charset="0"/>
              </a:rPr>
              <a:t>02 </a:t>
            </a:r>
            <a:r>
              <a:rPr lang="en-US" dirty="0">
                <a:solidFill>
                  <a:srgbClr val="FF0000"/>
                </a:solidFill>
                <a:latin typeface="Arial" panose="020B0604020202020204" pitchFamily="34" charset="0"/>
                <a:cs typeface="Arial" panose="020B0604020202020204" pitchFamily="34" charset="0"/>
              </a:rPr>
              <a:t>- Using examples, </a:t>
            </a:r>
            <a:r>
              <a:rPr lang="en-US" dirty="0" smtClean="0">
                <a:solidFill>
                  <a:srgbClr val="FF0000"/>
                </a:solidFill>
                <a:latin typeface="Arial" panose="020B0604020202020204" pitchFamily="34" charset="0"/>
                <a:cs typeface="Arial" panose="020B0604020202020204" pitchFamily="34" charset="0"/>
              </a:rPr>
              <a:t>describe a Sales, Purchases and Nominal Ledger.</a:t>
            </a:r>
          </a:p>
          <a:p>
            <a:pPr marL="285750" indent="-285750">
              <a:buClr>
                <a:srgbClr val="00B050"/>
              </a:buClr>
              <a:buFont typeface="Wingdings 3" panose="05040102010807070707" pitchFamily="18" charset="2"/>
              <a:buChar char=""/>
            </a:pPr>
            <a:r>
              <a:rPr lang="en-US" b="1" dirty="0" smtClean="0">
                <a:solidFill>
                  <a:srgbClr val="FF0000"/>
                </a:solidFill>
                <a:latin typeface="Arial" panose="020B0604020202020204" pitchFamily="34" charset="0"/>
                <a:cs typeface="Arial" panose="020B0604020202020204" pitchFamily="34" charset="0"/>
              </a:rPr>
              <a:t>P6.2 </a:t>
            </a:r>
            <a:r>
              <a:rPr lang="en-US" b="1" dirty="0">
                <a:solidFill>
                  <a:srgbClr val="FF0000"/>
                </a:solidFill>
                <a:latin typeface="Arial" panose="020B0604020202020204" pitchFamily="34" charset="0"/>
                <a:cs typeface="Arial" panose="020B0604020202020204" pitchFamily="34" charset="0"/>
              </a:rPr>
              <a:t>– Task </a:t>
            </a:r>
            <a:r>
              <a:rPr lang="en-US" b="1" dirty="0" smtClean="0">
                <a:solidFill>
                  <a:srgbClr val="FF0000"/>
                </a:solidFill>
                <a:latin typeface="Arial" panose="020B0604020202020204" pitchFamily="34" charset="0"/>
                <a:cs typeface="Arial" panose="020B0604020202020204" pitchFamily="34" charset="0"/>
              </a:rPr>
              <a:t>03</a:t>
            </a:r>
            <a:r>
              <a:rPr lang="en-US" dirty="0" smtClean="0">
                <a:solidFill>
                  <a:srgbClr val="FF0000"/>
                </a:solidFill>
                <a:latin typeface="Arial" panose="020B0604020202020204" pitchFamily="34" charset="0"/>
                <a:cs typeface="Arial" panose="020B0604020202020204" pitchFamily="34" charset="0"/>
              </a:rPr>
              <a:t> </a:t>
            </a:r>
            <a:r>
              <a:rPr lang="en-US" dirty="0">
                <a:solidFill>
                  <a:srgbClr val="FF0000"/>
                </a:solidFill>
                <a:latin typeface="Arial" panose="020B0604020202020204" pitchFamily="34" charset="0"/>
                <a:cs typeface="Arial" panose="020B0604020202020204" pitchFamily="34" charset="0"/>
              </a:rPr>
              <a:t>– Explain using examples from Northern Car Repairs the </a:t>
            </a:r>
            <a:r>
              <a:rPr lang="en-US" dirty="0" smtClean="0">
                <a:solidFill>
                  <a:srgbClr val="FF0000"/>
                </a:solidFill>
                <a:latin typeface="Arial" panose="020B0604020202020204" pitchFamily="34" charset="0"/>
                <a:cs typeface="Arial" panose="020B0604020202020204" pitchFamily="34" charset="0"/>
              </a:rPr>
              <a:t>need for subdivisions on ledgers and steps </a:t>
            </a:r>
            <a:r>
              <a:rPr lang="en-US" dirty="0">
                <a:solidFill>
                  <a:srgbClr val="FF0000"/>
                </a:solidFill>
                <a:latin typeface="Arial" panose="020B0604020202020204" pitchFamily="34" charset="0"/>
                <a:cs typeface="Arial" panose="020B0604020202020204" pitchFamily="34" charset="0"/>
              </a:rPr>
              <a:t>to take to balance a ledger and the purposes of </a:t>
            </a:r>
            <a:r>
              <a:rPr lang="en-US" dirty="0" smtClean="0">
                <a:solidFill>
                  <a:srgbClr val="FF0000"/>
                </a:solidFill>
                <a:latin typeface="Arial" panose="020B0604020202020204" pitchFamily="34" charset="0"/>
                <a:cs typeface="Arial" panose="020B0604020202020204" pitchFamily="34" charset="0"/>
              </a:rPr>
              <a:t>subdivisions.</a:t>
            </a:r>
            <a:endParaRPr lang="en-US" dirty="0">
              <a:solidFill>
                <a:srgbClr val="FF0000"/>
              </a:solidFill>
              <a:latin typeface="Arial" panose="020B0604020202020204" pitchFamily="34" charset="0"/>
              <a:cs typeface="Arial" panose="020B0604020202020204" pitchFamily="34" charset="0"/>
            </a:endParaRPr>
          </a:p>
        </p:txBody>
      </p:sp>
      <p:sp>
        <p:nvSpPr>
          <p:cNvPr id="14" name="Title 2"/>
          <p:cNvSpPr>
            <a:spLocks noGrp="1"/>
          </p:cNvSpPr>
          <p:nvPr>
            <p:ph type="title"/>
          </p:nvPr>
        </p:nvSpPr>
        <p:spPr>
          <a:xfrm>
            <a:off x="70266" y="72008"/>
            <a:ext cx="8859452" cy="548680"/>
          </a:xfrm>
        </p:spPr>
        <p:txBody>
          <a:bodyPr>
            <a:noAutofit/>
          </a:bodyPr>
          <a:lstStyle/>
          <a:p>
            <a:r>
              <a:rPr lang="en-US" sz="2600" dirty="0" smtClean="0"/>
              <a:t>P6.2 – </a:t>
            </a:r>
            <a:r>
              <a:rPr lang="en-US" sz="2800" dirty="0"/>
              <a:t>To </a:t>
            </a:r>
            <a:r>
              <a:rPr lang="en-US" sz="2800" dirty="0" smtClean="0"/>
              <a:t>Recognise </a:t>
            </a:r>
            <a:r>
              <a:rPr lang="en-US" sz="2800" dirty="0"/>
              <a:t>the </a:t>
            </a:r>
            <a:r>
              <a:rPr lang="en-US" sz="2800" dirty="0" smtClean="0"/>
              <a:t>Division </a:t>
            </a:r>
            <a:r>
              <a:rPr lang="en-US" sz="2800" dirty="0"/>
              <a:t>of the </a:t>
            </a:r>
            <a:r>
              <a:rPr lang="en-US" sz="2800" dirty="0" smtClean="0"/>
              <a:t>Ledger - Nominal</a:t>
            </a:r>
            <a:endParaRPr lang="en-US" sz="2600" dirty="0"/>
          </a:p>
        </p:txBody>
      </p:sp>
    </p:spTree>
    <p:extLst>
      <p:ext uri="{BB962C8B-B14F-4D97-AF65-F5344CB8AC3E}">
        <p14:creationId xmlns:p14="http://schemas.microsoft.com/office/powerpoint/2010/main" val="1528294287"/>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600" dirty="0" smtClean="0"/>
              <a:t>P6.2 – </a:t>
            </a:r>
            <a:r>
              <a:rPr lang="en-US" sz="2800" dirty="0"/>
              <a:t>To </a:t>
            </a:r>
            <a:r>
              <a:rPr lang="en-US" sz="2800" dirty="0" smtClean="0"/>
              <a:t>Recognise </a:t>
            </a:r>
            <a:r>
              <a:rPr lang="en-US" sz="2800" dirty="0"/>
              <a:t>the </a:t>
            </a:r>
            <a:r>
              <a:rPr lang="en-US" sz="2800" dirty="0" smtClean="0"/>
              <a:t>Division </a:t>
            </a:r>
            <a:r>
              <a:rPr lang="en-US" sz="2800" dirty="0"/>
              <a:t>of the </a:t>
            </a:r>
            <a:r>
              <a:rPr lang="en-US" sz="2800" dirty="0" smtClean="0"/>
              <a:t>Ledger</a:t>
            </a:r>
            <a:endParaRPr lang="en-US" sz="2600"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960" t="6020" r="3801" b="15529"/>
          <a:stretch/>
        </p:blipFill>
        <p:spPr>
          <a:xfrm>
            <a:off x="251520" y="1052736"/>
            <a:ext cx="8598410" cy="5112568"/>
          </a:xfrm>
          <a:prstGeom prst="rect">
            <a:avLst/>
          </a:prstGeom>
        </p:spPr>
      </p:pic>
    </p:spTree>
    <p:extLst>
      <p:ext uri="{BB962C8B-B14F-4D97-AF65-F5344CB8AC3E}">
        <p14:creationId xmlns:p14="http://schemas.microsoft.com/office/powerpoint/2010/main" val="3547950886"/>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800" dirty="0" smtClean="0"/>
              <a:t>Calculating the Points</a:t>
            </a:r>
            <a:endParaRPr lang="en-GB" b="1" dirty="0" smtClean="0"/>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number of points available for each unit depends on the unit grade achieved. </a:t>
            </a:r>
            <a:r>
              <a:rPr lang="en-US" sz="2400" dirty="0" smtClean="0">
                <a:solidFill>
                  <a:srgbClr val="000000"/>
                </a:solidFill>
                <a:latin typeface="Arial" panose="020B0604020202020204" pitchFamily="34" charset="0"/>
              </a:rPr>
              <a:t>Units </a:t>
            </a:r>
            <a:r>
              <a:rPr lang="en-US" sz="2400" dirty="0">
                <a:solidFill>
                  <a:srgbClr val="000000"/>
                </a:solidFill>
                <a:latin typeface="Arial" panose="020B0604020202020204" pitchFamily="34" charset="0"/>
              </a:rPr>
              <a:t>1 and </a:t>
            </a:r>
            <a:r>
              <a:rPr lang="en-US" sz="2400" dirty="0" smtClean="0">
                <a:solidFill>
                  <a:srgbClr val="000000"/>
                </a:solidFill>
                <a:latin typeface="Arial" panose="020B0604020202020204" pitchFamily="34" charset="0"/>
              </a:rPr>
              <a:t>22 in </a:t>
            </a:r>
            <a:r>
              <a:rPr lang="en-US" sz="2400" dirty="0">
                <a:solidFill>
                  <a:srgbClr val="000000"/>
                </a:solidFill>
                <a:latin typeface="Arial" panose="020B0604020202020204" pitchFamily="34" charset="0"/>
              </a:rPr>
              <a:t>the Cambridge </a:t>
            </a:r>
            <a:r>
              <a:rPr lang="en-US" sz="2400" dirty="0" err="1">
                <a:solidFill>
                  <a:srgbClr val="000000"/>
                </a:solidFill>
                <a:latin typeface="Arial" panose="020B0604020202020204" pitchFamily="34" charset="0"/>
              </a:rPr>
              <a:t>Technicals</a:t>
            </a:r>
            <a:r>
              <a:rPr lang="en-US" sz="2400" dirty="0">
                <a:solidFill>
                  <a:srgbClr val="000000"/>
                </a:solidFill>
                <a:latin typeface="Arial" panose="020B0604020202020204" pitchFamily="34" charset="0"/>
              </a:rPr>
              <a:t> in </a:t>
            </a:r>
            <a:r>
              <a:rPr lang="en-US" sz="2400" dirty="0" smtClean="0">
                <a:solidFill>
                  <a:srgbClr val="000000"/>
                </a:solidFill>
                <a:latin typeface="Arial" panose="020B0604020202020204" pitchFamily="34" charset="0"/>
              </a:rPr>
              <a:t>Business </a:t>
            </a:r>
            <a:r>
              <a:rPr lang="en-US" sz="2400" dirty="0">
                <a:solidFill>
                  <a:srgbClr val="000000"/>
                </a:solidFill>
                <a:latin typeface="Arial" panose="020B0604020202020204" pitchFamily="34" charset="0"/>
              </a:rPr>
              <a:t>are </a:t>
            </a:r>
            <a:r>
              <a:rPr lang="en-US" sz="2400" b="1" dirty="0" smtClean="0">
                <a:solidFill>
                  <a:srgbClr val="000000"/>
                </a:solidFill>
                <a:latin typeface="Arial" panose="020B0604020202020204" pitchFamily="34" charset="0"/>
              </a:rPr>
              <a:t>120 </a:t>
            </a:r>
            <a:r>
              <a:rPr lang="en-US" sz="2400" b="1" dirty="0">
                <a:solidFill>
                  <a:srgbClr val="000000"/>
                </a:solidFill>
                <a:latin typeface="Arial" panose="020B0604020202020204" pitchFamily="34" charset="0"/>
              </a:rPr>
              <a:t>GLH</a:t>
            </a:r>
            <a:r>
              <a:rPr lang="en-US" sz="2400" dirty="0">
                <a:solidFill>
                  <a:srgbClr val="000000"/>
                </a:solidFill>
                <a:latin typeface="Arial" panose="020B0604020202020204" pitchFamily="34" charset="0"/>
              </a:rPr>
              <a:t>; all other units are 60 GLH. </a:t>
            </a:r>
            <a:r>
              <a:rPr lang="en-US" sz="2400" dirty="0" smtClean="0">
                <a:solidFill>
                  <a:srgbClr val="000000"/>
                </a:solidFill>
                <a:latin typeface="Arial" panose="020B0604020202020204" pitchFamily="34" charset="0"/>
              </a:rPr>
              <a:t>The </a:t>
            </a:r>
            <a:r>
              <a:rPr lang="en-US" sz="2400" dirty="0">
                <a:solidFill>
                  <a:srgbClr val="000000"/>
                </a:solidFill>
                <a:latin typeface="Arial" panose="020B0604020202020204" pitchFamily="34" charset="0"/>
              </a:rPr>
              <a:t>table below shows the number of points issued for each grade</a:t>
            </a:r>
            <a:r>
              <a:rPr lang="en-US" sz="2400"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sz="2400"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sz="2400" dirty="0" smtClean="0">
              <a:solidFill>
                <a:srgbClr val="000000"/>
              </a:solidFill>
              <a:latin typeface="Arial" panose="020B0604020202020204" pitchFamily="34" charset="0"/>
            </a:endParaRPr>
          </a:p>
          <a:p>
            <a:pPr>
              <a:buClr>
                <a:srgbClr val="00B050"/>
              </a:buClr>
              <a:buSzPct val="80000"/>
            </a:pPr>
            <a:r>
              <a:rPr lang="en-US" sz="2400" dirty="0">
                <a:solidFill>
                  <a:srgbClr val="000000"/>
                </a:solidFill>
                <a:latin typeface="Arial" panose="020B0604020202020204" pitchFamily="34" charset="0"/>
              </a:rPr>
              <a:t>		</a:t>
            </a:r>
          </a:p>
          <a:p>
            <a:pPr>
              <a:buClr>
                <a:srgbClr val="00B050"/>
              </a:buClr>
              <a:buSzPct val="80000"/>
            </a:pPr>
            <a:r>
              <a:rPr lang="en-GB" sz="2400" dirty="0">
                <a:solidFill>
                  <a:srgbClr val="000000"/>
                </a:solidFill>
                <a:latin typeface="Arial" panose="020B0604020202020204" pitchFamily="34" charset="0"/>
              </a:rPr>
              <a:t>	</a:t>
            </a:r>
            <a:endParaRPr lang="en-GB" sz="2400" dirty="0" smtClean="0">
              <a:solidFill>
                <a:srgbClr val="000000"/>
              </a:solidFill>
              <a:latin typeface="Arial" panose="020B0604020202020204" pitchFamily="34" charset="0"/>
            </a:endParaRPr>
          </a:p>
          <a:p>
            <a:pPr>
              <a:buClr>
                <a:srgbClr val="00B050"/>
              </a:buClr>
              <a:buSzPct val="80000"/>
            </a:pPr>
            <a:endParaRPr lang="en-US" sz="2400" dirty="0" smtClean="0">
              <a:solidFill>
                <a:srgbClr val="000000"/>
              </a:solidFill>
              <a:latin typeface="Arial" panose="020B0604020202020204" pitchFamily="34" charset="0"/>
            </a:endParaRPr>
          </a:p>
          <a:p>
            <a:pPr marL="365125" indent="-365125">
              <a:buClr>
                <a:srgbClr val="00B050"/>
              </a:buClr>
              <a:buSzPct val="80000"/>
              <a:buFont typeface="Wingdings 3" panose="05040102010807070707" pitchFamily="18" charset="2"/>
              <a:buChar char=""/>
            </a:pPr>
            <a:r>
              <a:rPr lang="en-US" sz="2400" dirty="0"/>
              <a:t>To calculate the learner’s qualification </a:t>
            </a:r>
            <a:r>
              <a:rPr lang="en-US" sz="2400" dirty="0" smtClean="0"/>
              <a:t>grade you </a:t>
            </a:r>
            <a:r>
              <a:rPr lang="en-US" sz="2400" dirty="0"/>
              <a:t>will need to add up all the points for the units the learner has achieved, making sure they’ve covered the appropriate mandatory content, taken sufficient externally assessed units, and any units required for the chosen pathway</a:t>
            </a:r>
            <a:r>
              <a:rPr lang="en-US" sz="2400" dirty="0" smtClean="0"/>
              <a:t>.</a:t>
            </a:r>
            <a:endParaRPr lang="en-GB" sz="24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05610440"/>
              </p:ext>
            </p:extLst>
          </p:nvPr>
        </p:nvGraphicFramePr>
        <p:xfrm>
          <a:off x="395536" y="3046080"/>
          <a:ext cx="8424935" cy="1584960"/>
        </p:xfrm>
        <a:graphic>
          <a:graphicData uri="http://schemas.openxmlformats.org/drawingml/2006/table">
            <a:tbl>
              <a:tblPr firstRow="1" bandRow="1">
                <a:tableStyleId>{5C22544A-7EE6-4342-B048-85BDC9FD1C3A}</a:tableStyleId>
              </a:tblPr>
              <a:tblGrid>
                <a:gridCol w="1684987"/>
                <a:gridCol w="1684987"/>
                <a:gridCol w="1684987"/>
                <a:gridCol w="1684987"/>
                <a:gridCol w="1684987"/>
              </a:tblGrid>
              <a:tr h="182838">
                <a:tc>
                  <a:txBody>
                    <a:bodyPr/>
                    <a:lstStyle/>
                    <a:p>
                      <a:r>
                        <a:rPr kumimoji="0" lang="en-GB" sz="2000" b="1" kern="1200" dirty="0" smtClean="0">
                          <a:solidFill>
                            <a:srgbClr val="000000"/>
                          </a:solidFill>
                          <a:latin typeface="Arial" panose="020B0604020202020204" pitchFamily="34" charset="0"/>
                          <a:ea typeface="+mn-ea"/>
                          <a:cs typeface="Arial" panose="020B0604020202020204" pitchFamily="34" charset="0"/>
                        </a:rPr>
                        <a:t>Unit GLH</a:t>
                      </a:r>
                      <a:endParaRPr kumimoji="0" lang="en-GB" sz="2000" b="1" kern="1200" dirty="0">
                        <a:solidFill>
                          <a:srgbClr val="000000"/>
                        </a:solidFill>
                        <a:latin typeface="Arial" panose="020B0604020202020204" pitchFamily="34" charset="0"/>
                        <a:ea typeface="+mn-ea"/>
                        <a:cs typeface="Arial" panose="020B0604020202020204" pitchFamily="34" charset="0"/>
                      </a:endParaRPr>
                    </a:p>
                  </a:txBody>
                  <a:tcPr/>
                </a:tc>
                <a:tc gridSpan="4">
                  <a:txBody>
                    <a:bodyPr/>
                    <a:lstStyle/>
                    <a:p>
                      <a:r>
                        <a:rPr lang="en-US" sz="2000" b="1" dirty="0" smtClean="0">
                          <a:solidFill>
                            <a:srgbClr val="000000"/>
                          </a:solidFill>
                          <a:latin typeface="Arial" panose="020B0604020202020204" pitchFamily="34" charset="0"/>
                          <a:cs typeface="Arial" panose="020B0604020202020204" pitchFamily="34" charset="0"/>
                        </a:rPr>
                        <a:t>Points table for units based on GLH </a:t>
                      </a:r>
                      <a:endParaRPr lang="en-GB" sz="20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15583">
                <a:tc>
                  <a:txBody>
                    <a:bodyPr/>
                    <a:lstStyle/>
                    <a:p>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Pass </a:t>
                      </a:r>
                      <a:endParaRPr lang="en-GB" sz="20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0000"/>
                          </a:solidFill>
                          <a:latin typeface="Arial" panose="020B0604020202020204" pitchFamily="34" charset="0"/>
                          <a:cs typeface="Arial" panose="020B0604020202020204" pitchFamily="34" charset="0"/>
                        </a:rPr>
                        <a:t>Merit </a:t>
                      </a:r>
                      <a:endParaRPr lang="en-GB" sz="2000" dirty="0" smtClean="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Distinction </a:t>
                      </a:r>
                      <a:endParaRPr lang="en-GB" sz="2000" dirty="0">
                        <a:latin typeface="Arial" panose="020B0604020202020204" pitchFamily="34" charset="0"/>
                        <a:cs typeface="Arial" panose="020B0604020202020204" pitchFamily="34" charset="0"/>
                      </a:endParaRPr>
                    </a:p>
                  </a:txBody>
                  <a:tcPr/>
                </a:tc>
                <a:tc>
                  <a:txBody>
                    <a:bodyPr/>
                    <a:lstStyle/>
                    <a:p>
                      <a:r>
                        <a:rPr lang="en-GB" sz="2000" dirty="0" smtClean="0">
                          <a:solidFill>
                            <a:srgbClr val="000000"/>
                          </a:solidFill>
                          <a:latin typeface="Arial" panose="020B0604020202020204" pitchFamily="34" charset="0"/>
                          <a:cs typeface="Arial" panose="020B0604020202020204" pitchFamily="34" charset="0"/>
                        </a:rPr>
                        <a:t>Unclassified </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60 </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14</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18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r h="182838">
                <a:tc>
                  <a:txBody>
                    <a:bodyPr/>
                    <a:lstStyle/>
                    <a:p>
                      <a:r>
                        <a:rPr lang="en-GB" sz="2000" b="1" dirty="0" smtClean="0">
                          <a:solidFill>
                            <a:srgbClr val="000000"/>
                          </a:solidFill>
                          <a:latin typeface="Arial" panose="020B0604020202020204" pitchFamily="34" charset="0"/>
                          <a:cs typeface="Arial" panose="020B0604020202020204" pitchFamily="34" charset="0"/>
                        </a:rPr>
                        <a:t>120</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28</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32</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36</a:t>
                      </a:r>
                      <a:endParaRPr lang="en-GB" sz="2000" dirty="0">
                        <a:latin typeface="Arial" panose="020B0604020202020204" pitchFamily="34" charset="0"/>
                        <a:cs typeface="Arial" panose="020B0604020202020204" pitchFamily="34" charset="0"/>
                      </a:endParaRPr>
                    </a:p>
                  </a:txBody>
                  <a:tcPr/>
                </a:tc>
                <a:tc>
                  <a:txBody>
                    <a:bodyPr/>
                    <a:lstStyle/>
                    <a:p>
                      <a:r>
                        <a:rPr lang="en-US" sz="2000" dirty="0" smtClean="0">
                          <a:latin typeface="Arial" panose="020B0604020202020204" pitchFamily="34" charset="0"/>
                          <a:cs typeface="Arial" panose="020B0604020202020204" pitchFamily="34" charset="0"/>
                        </a:rPr>
                        <a:t>0</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71606702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400" dirty="0" smtClean="0"/>
              <a:t>P7.1 – Classification </a:t>
            </a:r>
            <a:r>
              <a:rPr lang="en-US" sz="2400" dirty="0"/>
              <a:t>and treatment </a:t>
            </a:r>
            <a:r>
              <a:rPr lang="en-US" sz="2400" dirty="0" smtClean="0"/>
              <a:t> of Incomes and Expenditures</a:t>
            </a:r>
            <a:endParaRPr lang="en-US" sz="2400" dirty="0"/>
          </a:p>
        </p:txBody>
      </p:sp>
      <p:pic>
        <p:nvPicPr>
          <p:cNvPr id="2" name="Picture 1"/>
          <p:cNvPicPr>
            <a:picLocks noChangeAspect="1"/>
          </p:cNvPicPr>
          <p:nvPr/>
        </p:nvPicPr>
        <p:blipFill rotWithShape="1">
          <a:blip r:embed="rId3"/>
          <a:srcRect l="9046" t="19885" r="16794" b="2232"/>
          <a:stretch/>
        </p:blipFill>
        <p:spPr>
          <a:xfrm>
            <a:off x="251520" y="1052736"/>
            <a:ext cx="4968552" cy="5561812"/>
          </a:xfrm>
          <a:prstGeom prst="rect">
            <a:avLst/>
          </a:prstGeom>
        </p:spPr>
      </p:pic>
      <p:sp>
        <p:nvSpPr>
          <p:cNvPr id="3" name="Rectangle 2"/>
          <p:cNvSpPr/>
          <p:nvPr/>
        </p:nvSpPr>
        <p:spPr>
          <a:xfrm>
            <a:off x="5148064" y="1124744"/>
            <a:ext cx="3637638" cy="2308324"/>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dirty="0">
                <a:latin typeface="Arial" panose="020B0604020202020204" pitchFamily="34" charset="0"/>
              </a:rPr>
              <a:t>Cut out the cards on the following pages and complete a card sorting exercise. Place the</a:t>
            </a:r>
          </a:p>
          <a:p>
            <a:pPr marL="285750" indent="-285750">
              <a:buClr>
                <a:srgbClr val="00B050"/>
              </a:buClr>
              <a:buFont typeface="Wingdings 3" panose="05040102010807070707" pitchFamily="18" charset="2"/>
              <a:buChar char=""/>
            </a:pPr>
            <a:r>
              <a:rPr lang="en-US" dirty="0">
                <a:latin typeface="Arial" panose="020B0604020202020204" pitchFamily="34" charset="0"/>
              </a:rPr>
              <a:t>Capital or Revenue Income and the Capital and Revenue Expenditure under the </a:t>
            </a:r>
            <a:r>
              <a:rPr lang="en-US" dirty="0" smtClean="0">
                <a:latin typeface="Arial" panose="020B0604020202020204" pitchFamily="34" charset="0"/>
              </a:rPr>
              <a:t>correct </a:t>
            </a:r>
            <a:r>
              <a:rPr lang="en-GB" dirty="0" smtClean="0">
                <a:latin typeface="Arial" panose="020B0604020202020204" pitchFamily="34" charset="0"/>
              </a:rPr>
              <a:t>headings</a:t>
            </a:r>
            <a:r>
              <a:rPr lang="en-GB" dirty="0">
                <a:latin typeface="Arial" panose="020B0604020202020204" pitchFamily="34" charset="0"/>
              </a:rPr>
              <a:t>.</a:t>
            </a:r>
            <a:endParaRPr lang="en-GB" dirty="0"/>
          </a:p>
        </p:txBody>
      </p:sp>
    </p:spTree>
    <p:extLst>
      <p:ext uri="{BB962C8B-B14F-4D97-AF65-F5344CB8AC3E}">
        <p14:creationId xmlns:p14="http://schemas.microsoft.com/office/powerpoint/2010/main" val="2136259041"/>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2400" dirty="0" smtClean="0"/>
              <a:t>P7.1 – Classification </a:t>
            </a:r>
            <a:r>
              <a:rPr lang="en-US" sz="2400" dirty="0"/>
              <a:t>and treatment </a:t>
            </a:r>
            <a:r>
              <a:rPr lang="en-US" sz="2400" dirty="0" smtClean="0"/>
              <a:t> of Incomes and Expenditures</a:t>
            </a:r>
            <a:endParaRPr lang="en-US" sz="2400" dirty="0"/>
          </a:p>
        </p:txBody>
      </p:sp>
      <p:pic>
        <p:nvPicPr>
          <p:cNvPr id="4" name="Picture 3"/>
          <p:cNvPicPr>
            <a:picLocks noChangeAspect="1"/>
          </p:cNvPicPr>
          <p:nvPr/>
        </p:nvPicPr>
        <p:blipFill rotWithShape="1">
          <a:blip r:embed="rId3"/>
          <a:srcRect l="8492" t="31308" r="31183" b="19885"/>
          <a:stretch/>
        </p:blipFill>
        <p:spPr>
          <a:xfrm>
            <a:off x="323528" y="1124744"/>
            <a:ext cx="8516862" cy="3672408"/>
          </a:xfrm>
          <a:prstGeom prst="rect">
            <a:avLst/>
          </a:prstGeom>
        </p:spPr>
      </p:pic>
    </p:spTree>
    <p:extLst>
      <p:ext uri="{BB962C8B-B14F-4D97-AF65-F5344CB8AC3E}">
        <p14:creationId xmlns:p14="http://schemas.microsoft.com/office/powerpoint/2010/main" val="1794889409"/>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909310"/>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760" dirty="0" smtClean="0"/>
              <a:t>The difference between Revenue and Expenditure is that Revenue is money gained from the use of that stream and expenditure is the money used in the process of that stream.</a:t>
            </a:r>
          </a:p>
          <a:p>
            <a:pPr marL="285750" indent="-285750">
              <a:buClr>
                <a:srgbClr val="00B050"/>
              </a:buClr>
              <a:buFont typeface="Wingdings 3" panose="05040102010807070707" pitchFamily="18" charset="2"/>
              <a:buChar char=""/>
            </a:pPr>
            <a:r>
              <a:rPr lang="en-GB" sz="1760" b="1" dirty="0" smtClean="0"/>
              <a:t>Capital </a:t>
            </a:r>
            <a:r>
              <a:rPr lang="en-GB" sz="1760" b="1" dirty="0"/>
              <a:t>expenditure </a:t>
            </a:r>
            <a:r>
              <a:rPr lang="en-GB" sz="1760" dirty="0" smtClean="0"/>
              <a:t>- </a:t>
            </a:r>
            <a:r>
              <a:rPr lang="en-US" sz="1760" dirty="0"/>
              <a:t>Expenditure on fixed assets may be classified into Capital Expenditure and Revenue Expenditure. The distinction between the nature of capital and revenue expenditure is important as only capital expenditure is included in the cost of fixed asset.</a:t>
            </a:r>
            <a:endParaRPr lang="en-GB" sz="1760" dirty="0"/>
          </a:p>
          <a:p>
            <a:pPr marL="285750" indent="-285750">
              <a:buClr>
                <a:srgbClr val="00B050"/>
              </a:buClr>
              <a:buFont typeface="Wingdings 3" panose="05040102010807070707" pitchFamily="18" charset="2"/>
              <a:buChar char=""/>
            </a:pPr>
            <a:r>
              <a:rPr lang="en-US" sz="1760" dirty="0"/>
              <a:t>Capital expenditure includes costs incurred on the acquisition of a fixed asset and any subsequent expenditure that increases the earning capacity of an existing fixed asset.</a:t>
            </a:r>
          </a:p>
          <a:p>
            <a:pPr marL="285750" indent="-285750">
              <a:buClr>
                <a:srgbClr val="00B050"/>
              </a:buClr>
              <a:buFont typeface="Wingdings 3" panose="05040102010807070707" pitchFamily="18" charset="2"/>
              <a:buChar char=""/>
            </a:pPr>
            <a:r>
              <a:rPr lang="en-US" sz="1760" dirty="0" smtClean="0"/>
              <a:t>The </a:t>
            </a:r>
            <a:r>
              <a:rPr lang="en-US" sz="1760" dirty="0"/>
              <a:t>cost of acquisition not only includes the cost of purchases but also any additional costs incurred in bringing the fixed asset into its present location and condition (e.g. delivery costs).</a:t>
            </a:r>
          </a:p>
          <a:p>
            <a:pPr marL="285750" indent="-285750">
              <a:buClr>
                <a:srgbClr val="00B050"/>
              </a:buClr>
              <a:buFont typeface="Wingdings 3" panose="05040102010807070707" pitchFamily="18" charset="2"/>
              <a:buChar char=""/>
            </a:pPr>
            <a:r>
              <a:rPr lang="en-US" sz="1760" dirty="0" smtClean="0"/>
              <a:t>Capital </a:t>
            </a:r>
            <a:r>
              <a:rPr lang="en-US" sz="1760" dirty="0"/>
              <a:t>expenditure, as opposed to revenue expenditure, is generally of a one-off kind </a:t>
            </a:r>
            <a:r>
              <a:rPr lang="en-US" sz="1760" dirty="0" smtClean="0"/>
              <a:t>and </a:t>
            </a:r>
            <a:r>
              <a:rPr lang="en-US" sz="1760" dirty="0"/>
              <a:t>its benefit is derived over several accounting periods. Capital </a:t>
            </a:r>
            <a:r>
              <a:rPr lang="en-US" sz="1760" dirty="0" smtClean="0"/>
              <a:t>Expenditure </a:t>
            </a:r>
            <a:r>
              <a:rPr lang="en-US" sz="1760" dirty="0"/>
              <a:t>may include the following:</a:t>
            </a:r>
          </a:p>
          <a:p>
            <a:pPr marL="631825" indent="-285750">
              <a:buClr>
                <a:srgbClr val="00B050"/>
              </a:buClr>
              <a:buFont typeface="Arial" panose="020B0604020202020204" pitchFamily="34" charset="0"/>
              <a:buChar char="•"/>
            </a:pPr>
            <a:r>
              <a:rPr lang="en-US" sz="1760" dirty="0" smtClean="0"/>
              <a:t>Purchase </a:t>
            </a:r>
            <a:r>
              <a:rPr lang="en-US" sz="1760" dirty="0"/>
              <a:t>costs (less any discount received)</a:t>
            </a:r>
          </a:p>
          <a:p>
            <a:pPr marL="631825" indent="-285750">
              <a:buClr>
                <a:srgbClr val="00B050"/>
              </a:buClr>
              <a:buFont typeface="Arial" panose="020B0604020202020204" pitchFamily="34" charset="0"/>
              <a:buChar char="•"/>
            </a:pPr>
            <a:r>
              <a:rPr lang="en-US" sz="1760" dirty="0"/>
              <a:t>Delivery </a:t>
            </a:r>
            <a:r>
              <a:rPr lang="en-US" sz="1760" dirty="0" smtClean="0"/>
              <a:t>and Installation costs</a:t>
            </a:r>
            <a:endParaRPr lang="en-US" sz="1760" dirty="0"/>
          </a:p>
          <a:p>
            <a:pPr marL="631825" indent="-285750">
              <a:buClr>
                <a:srgbClr val="00B050"/>
              </a:buClr>
              <a:buFont typeface="Arial" panose="020B0604020202020204" pitchFamily="34" charset="0"/>
              <a:buChar char="•"/>
            </a:pPr>
            <a:r>
              <a:rPr lang="en-US" sz="1760" dirty="0"/>
              <a:t>Legal charges</a:t>
            </a:r>
          </a:p>
          <a:p>
            <a:pPr marL="631825" indent="-285750">
              <a:buClr>
                <a:srgbClr val="00B050"/>
              </a:buClr>
              <a:buFont typeface="Arial" panose="020B0604020202020204" pitchFamily="34" charset="0"/>
              <a:buChar char="•"/>
            </a:pPr>
            <a:r>
              <a:rPr lang="en-US" sz="1760" dirty="0" smtClean="0"/>
              <a:t>Up </a:t>
            </a:r>
            <a:r>
              <a:rPr lang="en-US" sz="1760" dirty="0"/>
              <a:t>gradation costs</a:t>
            </a:r>
          </a:p>
          <a:p>
            <a:pPr marL="631825" indent="-285750">
              <a:buClr>
                <a:srgbClr val="00B050"/>
              </a:buClr>
              <a:buFont typeface="Arial" panose="020B0604020202020204" pitchFamily="34" charset="0"/>
              <a:buChar char="•"/>
            </a:pPr>
            <a:r>
              <a:rPr lang="en-US" sz="1760" dirty="0"/>
              <a:t>Replacement </a:t>
            </a:r>
            <a:r>
              <a:rPr lang="en-US" sz="1760" dirty="0" smtClean="0"/>
              <a:t>costs</a:t>
            </a:r>
            <a:endParaRPr lang="en-US" sz="1760" dirty="0"/>
          </a:p>
        </p:txBody>
      </p:sp>
      <p:sp>
        <p:nvSpPr>
          <p:cNvPr id="14" name="Title 2"/>
          <p:cNvSpPr>
            <a:spLocks noGrp="1"/>
          </p:cNvSpPr>
          <p:nvPr>
            <p:ph type="title"/>
          </p:nvPr>
        </p:nvSpPr>
        <p:spPr>
          <a:xfrm>
            <a:off x="70266" y="72008"/>
            <a:ext cx="8859452" cy="548680"/>
          </a:xfrm>
        </p:spPr>
        <p:txBody>
          <a:bodyPr>
            <a:noAutofit/>
          </a:bodyPr>
          <a:lstStyle/>
          <a:p>
            <a:r>
              <a:rPr lang="en-US" sz="2400" dirty="0" smtClean="0"/>
              <a:t>P7.1 – Classification </a:t>
            </a:r>
            <a:r>
              <a:rPr lang="en-US" sz="2400" dirty="0"/>
              <a:t>and treatment </a:t>
            </a:r>
            <a:r>
              <a:rPr lang="en-US" sz="2400" dirty="0" smtClean="0"/>
              <a:t> of Incomes and Expenditures</a:t>
            </a:r>
            <a:endParaRPr lang="en-US" sz="2400" dirty="0"/>
          </a:p>
        </p:txBody>
      </p:sp>
    </p:spTree>
    <p:extLst>
      <p:ext uri="{BB962C8B-B14F-4D97-AF65-F5344CB8AC3E}">
        <p14:creationId xmlns:p14="http://schemas.microsoft.com/office/powerpoint/2010/main" val="2610186183"/>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47700"/>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GB" sz="1900" b="1" dirty="0" smtClean="0"/>
              <a:t>Revenue expenditure </a:t>
            </a:r>
            <a:r>
              <a:rPr lang="en-GB" sz="1900" dirty="0" smtClean="0"/>
              <a:t>-  </a:t>
            </a:r>
            <a:r>
              <a:rPr lang="en-US" sz="1900" dirty="0"/>
              <a:t>Revenue expenditure incurred on fixed assets include costs that are aimed at 'maintaining' rather than enhancing the earning capacity of the assets. These are costs that are incurred on a regular basis and the benefit from these costs is obtained over a relatively short period of time. </a:t>
            </a:r>
            <a:endParaRPr lang="en-US" sz="1900" dirty="0" smtClean="0"/>
          </a:p>
          <a:p>
            <a:pPr marL="360363" indent="-360363">
              <a:buClr>
                <a:srgbClr val="00B050"/>
              </a:buClr>
              <a:buFont typeface="Wingdings 3" panose="05040102010807070707" pitchFamily="18" charset="2"/>
              <a:buChar char=""/>
            </a:pPr>
            <a:r>
              <a:rPr lang="en-US" sz="1900" dirty="0" smtClean="0"/>
              <a:t>E.g., </a:t>
            </a:r>
            <a:r>
              <a:rPr lang="en-US" sz="1900" dirty="0"/>
              <a:t>a company buys a machine for the production of biscuits. Whereas the initial purchase and installation costs would be classified as capital expenditure, any subsequent repair and maintenance charges incurred in the future will be classified as revenue expenditure. This is so because repair and maintenance costs do not increase the earning capacity of the machine but only maintains it (i.e. machine will produce the same quantity of biscuits as it did when it was first put to use</a:t>
            </a:r>
            <a:r>
              <a:rPr lang="en-US" sz="1900" dirty="0" smtClean="0"/>
              <a:t>).</a:t>
            </a:r>
            <a:endParaRPr lang="en-US" sz="1900" dirty="0"/>
          </a:p>
          <a:p>
            <a:pPr marL="360363" indent="-360363">
              <a:buClr>
                <a:srgbClr val="00B050"/>
              </a:buClr>
              <a:buFont typeface="Wingdings 3" panose="05040102010807070707" pitchFamily="18" charset="2"/>
              <a:buChar char=""/>
            </a:pPr>
            <a:r>
              <a:rPr lang="en-US" sz="1900" dirty="0"/>
              <a:t>Revenue costs therefore comprise of the following</a:t>
            </a:r>
            <a:r>
              <a:rPr lang="en-US" sz="1900" dirty="0" smtClean="0"/>
              <a:t>:</a:t>
            </a:r>
            <a:endParaRPr lang="en-US" sz="1900" dirty="0"/>
          </a:p>
          <a:p>
            <a:pPr marL="631825" indent="-285750">
              <a:buClr>
                <a:srgbClr val="00B050"/>
              </a:buClr>
              <a:buFont typeface="Arial" panose="020B0604020202020204" pitchFamily="34" charset="0"/>
              <a:buChar char="•"/>
            </a:pPr>
            <a:r>
              <a:rPr lang="en-US" sz="1900" dirty="0"/>
              <a:t>Repair costs</a:t>
            </a:r>
          </a:p>
          <a:p>
            <a:pPr marL="631825" indent="-285750">
              <a:buClr>
                <a:srgbClr val="00B050"/>
              </a:buClr>
              <a:buFont typeface="Arial" panose="020B0604020202020204" pitchFamily="34" charset="0"/>
              <a:buChar char="•"/>
            </a:pPr>
            <a:r>
              <a:rPr lang="en-US" sz="1900" dirty="0"/>
              <a:t>Maintenance charges</a:t>
            </a:r>
          </a:p>
          <a:p>
            <a:pPr marL="631825" indent="-285750">
              <a:buClr>
                <a:srgbClr val="00B050"/>
              </a:buClr>
              <a:buFont typeface="Arial" panose="020B0604020202020204" pitchFamily="34" charset="0"/>
              <a:buChar char="•"/>
            </a:pPr>
            <a:r>
              <a:rPr lang="en-US" sz="1900" dirty="0"/>
              <a:t>Repainting costs</a:t>
            </a:r>
          </a:p>
          <a:p>
            <a:pPr marL="631825" indent="-285750">
              <a:buClr>
                <a:srgbClr val="00B050"/>
              </a:buClr>
              <a:buFont typeface="Arial" panose="020B0604020202020204" pitchFamily="34" charset="0"/>
              <a:buChar char="•"/>
            </a:pPr>
            <a:r>
              <a:rPr lang="en-US" sz="1900" dirty="0"/>
              <a:t>Renewal expenses</a:t>
            </a:r>
          </a:p>
          <a:p>
            <a:pPr marL="360363" indent="-360363">
              <a:buClr>
                <a:srgbClr val="00B050"/>
              </a:buClr>
              <a:buFont typeface="Wingdings 3" panose="05040102010807070707" pitchFamily="18" charset="2"/>
              <a:buChar char=""/>
            </a:pPr>
            <a:r>
              <a:rPr lang="en-US" sz="1900" dirty="0"/>
              <a:t>As revenue costs do not form part of the fixed asset cost, they are expensed in the income statement in the period in which they are incurred</a:t>
            </a:r>
            <a:r>
              <a:rPr lang="en-US" sz="1900" dirty="0" smtClean="0"/>
              <a:t>.</a:t>
            </a:r>
            <a:endParaRPr lang="en-GB" sz="1900" dirty="0"/>
          </a:p>
        </p:txBody>
      </p:sp>
      <p:sp>
        <p:nvSpPr>
          <p:cNvPr id="14" name="Title 2"/>
          <p:cNvSpPr>
            <a:spLocks noGrp="1"/>
          </p:cNvSpPr>
          <p:nvPr>
            <p:ph type="title"/>
          </p:nvPr>
        </p:nvSpPr>
        <p:spPr>
          <a:xfrm>
            <a:off x="70266" y="72008"/>
            <a:ext cx="8859452" cy="548680"/>
          </a:xfrm>
        </p:spPr>
        <p:txBody>
          <a:bodyPr>
            <a:noAutofit/>
          </a:bodyPr>
          <a:lstStyle/>
          <a:p>
            <a:r>
              <a:rPr lang="en-US" sz="2400" dirty="0" smtClean="0"/>
              <a:t>P7.1 – Classification </a:t>
            </a:r>
            <a:r>
              <a:rPr lang="en-US" sz="2400" dirty="0"/>
              <a:t>and treatment </a:t>
            </a:r>
            <a:r>
              <a:rPr lang="en-US" sz="2400" dirty="0" smtClean="0"/>
              <a:t> of Incomes and Expenditures</a:t>
            </a:r>
            <a:endParaRPr lang="en-US" sz="2400" dirty="0"/>
          </a:p>
        </p:txBody>
      </p:sp>
    </p:spTree>
    <p:extLst>
      <p:ext uri="{BB962C8B-B14F-4D97-AF65-F5344CB8AC3E}">
        <p14:creationId xmlns:p14="http://schemas.microsoft.com/office/powerpoint/2010/main" val="1731634511"/>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509200"/>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GB" sz="2200" b="1" dirty="0" smtClean="0"/>
              <a:t>Capital </a:t>
            </a:r>
            <a:r>
              <a:rPr lang="en-GB" sz="2200" b="1" dirty="0"/>
              <a:t>income </a:t>
            </a:r>
            <a:r>
              <a:rPr lang="en-GB" sz="2200" dirty="0" smtClean="0"/>
              <a:t>- </a:t>
            </a:r>
            <a:r>
              <a:rPr lang="en-US" sz="2200" dirty="0"/>
              <a:t>Capital income is income generated by an asset over time, rather than from work done using the asset, according to Investopedia. If a farmer buys land for a certain amount of money and sells it at a profit after one year, the difference in the prices is capital income.</a:t>
            </a:r>
          </a:p>
          <a:p>
            <a:pPr marL="360363" indent="-360363">
              <a:buClr>
                <a:srgbClr val="00B050"/>
              </a:buClr>
              <a:buFont typeface="Wingdings 3" panose="05040102010807070707" pitchFamily="18" charset="2"/>
              <a:buChar char=""/>
            </a:pPr>
            <a:r>
              <a:rPr lang="en-US" sz="2200" dirty="0" smtClean="0"/>
              <a:t>Capital </a:t>
            </a:r>
            <a:r>
              <a:rPr lang="en-US" sz="2200" dirty="0"/>
              <a:t>income, also known as capital gains, can only be </a:t>
            </a:r>
            <a:r>
              <a:rPr lang="en-US" sz="2200" dirty="0" err="1" smtClean="0"/>
              <a:t>realised</a:t>
            </a:r>
            <a:r>
              <a:rPr lang="en-US" sz="2200" dirty="0" smtClean="0"/>
              <a:t> </a:t>
            </a:r>
            <a:r>
              <a:rPr lang="en-US" sz="2200" dirty="0"/>
              <a:t>after an asset is sold. In contrast, if an asset is sold at a lower price than it was bought for, the result is a capital loss.</a:t>
            </a:r>
          </a:p>
          <a:p>
            <a:pPr marL="360363" indent="-360363">
              <a:buClr>
                <a:srgbClr val="00B050"/>
              </a:buClr>
              <a:buFont typeface="Wingdings 3" panose="05040102010807070707" pitchFamily="18" charset="2"/>
              <a:buChar char=""/>
            </a:pPr>
            <a:r>
              <a:rPr lang="en-US" sz="2200" dirty="0" smtClean="0"/>
              <a:t>Simply</a:t>
            </a:r>
            <a:r>
              <a:rPr lang="en-US" sz="2200" dirty="0"/>
              <a:t>, capital income is income that comes from capital, which is to say, comes from wealth itself, rather than any specific production or direct work. Examples are stock dividends or any sort of capital gains, as well as income an owner gets from a business he owns but not from the work he does there. The phrase may also be used to mean any revenue that is used for capital expenditures, although this sense is not as commonly used</a:t>
            </a:r>
            <a:r>
              <a:rPr lang="en-US" sz="2200" dirty="0" smtClean="0"/>
              <a:t>.</a:t>
            </a:r>
            <a:endParaRPr lang="en-GB" sz="2200" dirty="0"/>
          </a:p>
        </p:txBody>
      </p:sp>
      <p:sp>
        <p:nvSpPr>
          <p:cNvPr id="14" name="Title 2"/>
          <p:cNvSpPr>
            <a:spLocks noGrp="1"/>
          </p:cNvSpPr>
          <p:nvPr>
            <p:ph type="title"/>
          </p:nvPr>
        </p:nvSpPr>
        <p:spPr>
          <a:xfrm>
            <a:off x="70266" y="72008"/>
            <a:ext cx="8859452" cy="548680"/>
          </a:xfrm>
        </p:spPr>
        <p:txBody>
          <a:bodyPr>
            <a:noAutofit/>
          </a:bodyPr>
          <a:lstStyle/>
          <a:p>
            <a:r>
              <a:rPr lang="en-US" sz="2400" dirty="0" smtClean="0"/>
              <a:t>P7.1 – Classification </a:t>
            </a:r>
            <a:r>
              <a:rPr lang="en-US" sz="2400" dirty="0"/>
              <a:t>and treatment </a:t>
            </a:r>
            <a:r>
              <a:rPr lang="en-US" sz="2400" dirty="0" smtClean="0"/>
              <a:t> of Incomes and Expenditures</a:t>
            </a:r>
            <a:endParaRPr lang="en-US" sz="2400" dirty="0"/>
          </a:p>
        </p:txBody>
      </p:sp>
    </p:spTree>
    <p:extLst>
      <p:ext uri="{BB962C8B-B14F-4D97-AF65-F5344CB8AC3E}">
        <p14:creationId xmlns:p14="http://schemas.microsoft.com/office/powerpoint/2010/main" val="116462678"/>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47700"/>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GB" sz="1900" b="1" dirty="0" smtClean="0"/>
              <a:t>Revenue </a:t>
            </a:r>
            <a:r>
              <a:rPr lang="en-GB" sz="1900" b="1" dirty="0"/>
              <a:t>income </a:t>
            </a:r>
            <a:r>
              <a:rPr lang="en-GB" sz="1900" dirty="0" smtClean="0"/>
              <a:t>– </a:t>
            </a:r>
            <a:r>
              <a:rPr lang="en-US" sz="1900" dirty="0" smtClean="0"/>
              <a:t>The </a:t>
            </a:r>
            <a:r>
              <a:rPr lang="en-US" sz="1900" dirty="0"/>
              <a:t>purpose of business is to earn a profit from the sale of products (revenue). </a:t>
            </a:r>
            <a:r>
              <a:rPr lang="en-US" sz="1900" dirty="0" smtClean="0"/>
              <a:t>These products </a:t>
            </a:r>
            <a:r>
              <a:rPr lang="en-US" sz="1900" dirty="0"/>
              <a:t>may be tangible in nature (i.e. goods) or intangible (i.e. services). Profit is </a:t>
            </a:r>
            <a:r>
              <a:rPr lang="en-US" sz="1900" dirty="0" smtClean="0"/>
              <a:t>the money </a:t>
            </a:r>
            <a:r>
              <a:rPr lang="en-US" sz="1900" dirty="0"/>
              <a:t>left over after deducting from the gross sales of these products, the cost of </a:t>
            </a:r>
            <a:r>
              <a:rPr lang="en-US" sz="1900" dirty="0" smtClean="0"/>
              <a:t>the activities </a:t>
            </a:r>
            <a:r>
              <a:rPr lang="en-US" sz="1900" dirty="0"/>
              <a:t>required to generate those sales (expenses</a:t>
            </a:r>
            <a:r>
              <a:rPr lang="en-US" sz="1900" dirty="0" smtClean="0"/>
              <a:t>).</a:t>
            </a:r>
          </a:p>
          <a:p>
            <a:pPr marL="285750" indent="-285750">
              <a:buClr>
                <a:srgbClr val="00B050"/>
              </a:buClr>
              <a:buFont typeface="Wingdings 3" panose="05040102010807070707" pitchFamily="18" charset="2"/>
              <a:buChar char=""/>
            </a:pPr>
            <a:r>
              <a:rPr lang="en-US" sz="1900" dirty="0" smtClean="0"/>
              <a:t>So </a:t>
            </a:r>
            <a:r>
              <a:rPr lang="en-US" sz="1900" dirty="0"/>
              <a:t>a business </a:t>
            </a:r>
            <a:r>
              <a:rPr lang="en-US" sz="1900" dirty="0" smtClean="0"/>
              <a:t>generates revenue </a:t>
            </a:r>
            <a:r>
              <a:rPr lang="en-US" sz="1900" dirty="0"/>
              <a:t>when it exchanges its goods or services with its customers in return for </a:t>
            </a:r>
            <a:r>
              <a:rPr lang="en-US" sz="1900" dirty="0" smtClean="0"/>
              <a:t>money or </a:t>
            </a:r>
            <a:r>
              <a:rPr lang="en-US" sz="1900" dirty="0"/>
              <a:t>other assets. A business incurs expenses by exchanging its assets for the goods </a:t>
            </a:r>
            <a:r>
              <a:rPr lang="en-US" sz="1900" dirty="0" smtClean="0"/>
              <a:t>and service </a:t>
            </a:r>
            <a:r>
              <a:rPr lang="en-US" sz="1900" dirty="0"/>
              <a:t>activities that are needed to generate that revenue. A business makes a profit </a:t>
            </a:r>
            <a:r>
              <a:rPr lang="en-US" sz="1900" dirty="0" smtClean="0"/>
              <a:t>if its </a:t>
            </a:r>
            <a:r>
              <a:rPr lang="en-US" sz="1900" dirty="0"/>
              <a:t>revenues exceed its </a:t>
            </a:r>
            <a:r>
              <a:rPr lang="en-US" sz="1900" dirty="0" smtClean="0"/>
              <a:t>expenses.</a:t>
            </a:r>
          </a:p>
          <a:p>
            <a:pPr marL="285750" indent="-285750">
              <a:buClr>
                <a:srgbClr val="00B050"/>
              </a:buClr>
              <a:buFont typeface="Wingdings 3" panose="05040102010807070707" pitchFamily="18" charset="2"/>
              <a:buChar char=""/>
            </a:pPr>
            <a:r>
              <a:rPr lang="en-US" sz="1900" dirty="0" smtClean="0"/>
              <a:t>However</a:t>
            </a:r>
            <a:r>
              <a:rPr lang="en-US" sz="1900" dirty="0"/>
              <a:t>, if the costs of generating the </a:t>
            </a:r>
            <a:r>
              <a:rPr lang="en-US" sz="1900" dirty="0" smtClean="0"/>
              <a:t>revenue (expensed </a:t>
            </a:r>
            <a:r>
              <a:rPr lang="en-US" sz="1900" dirty="0"/>
              <a:t>assets and service activities) are greater than the revenue received, then </a:t>
            </a:r>
            <a:r>
              <a:rPr lang="en-US" sz="1900" dirty="0" smtClean="0"/>
              <a:t>the business </a:t>
            </a:r>
            <a:r>
              <a:rPr lang="en-US" sz="1900" dirty="0"/>
              <a:t>makes a loss. Note: Sometimes a business receives assets (cash) </a:t>
            </a:r>
            <a:r>
              <a:rPr lang="en-US" sz="1900" dirty="0" smtClean="0"/>
              <a:t>from lenders </a:t>
            </a:r>
            <a:r>
              <a:rPr lang="en-US" sz="1900" dirty="0"/>
              <a:t>(loans provided to the business) or from its owners (capital investment). </a:t>
            </a:r>
            <a:r>
              <a:rPr lang="en-US" sz="1900" dirty="0" smtClean="0"/>
              <a:t>This receipt </a:t>
            </a:r>
            <a:r>
              <a:rPr lang="en-US" sz="1900" dirty="0"/>
              <a:t>of assets is not revenue. Only those assets received from customers or clients </a:t>
            </a:r>
            <a:r>
              <a:rPr lang="en-US" sz="1900" dirty="0" smtClean="0"/>
              <a:t>in exchange </a:t>
            </a:r>
            <a:r>
              <a:rPr lang="en-US" sz="1900" dirty="0"/>
              <a:t>for goods or services is treated as revenue in accounting</a:t>
            </a:r>
            <a:r>
              <a:rPr lang="en-US" sz="1900" dirty="0" smtClean="0"/>
              <a:t>.</a:t>
            </a:r>
          </a:p>
          <a:p>
            <a:pPr marL="285750" indent="-285750">
              <a:buClr>
                <a:srgbClr val="00B050"/>
              </a:buClr>
              <a:buFont typeface="Wingdings 3" panose="05040102010807070707" pitchFamily="18" charset="2"/>
              <a:buChar char=""/>
            </a:pPr>
            <a:r>
              <a:rPr lang="en-US" sz="1900" b="1" dirty="0" smtClean="0">
                <a:solidFill>
                  <a:srgbClr val="FF0000"/>
                </a:solidFill>
                <a:latin typeface="Arial" panose="020B0604020202020204" pitchFamily="34" charset="0"/>
                <a:cs typeface="Arial" panose="020B0604020202020204" pitchFamily="34" charset="0"/>
              </a:rPr>
              <a:t>P7.1 – Task 04</a:t>
            </a:r>
            <a:r>
              <a:rPr lang="en-US" sz="1900" dirty="0" smtClean="0">
                <a:solidFill>
                  <a:srgbClr val="FF0000"/>
                </a:solidFill>
                <a:latin typeface="Arial" panose="020B0604020202020204" pitchFamily="34" charset="0"/>
                <a:cs typeface="Arial" panose="020B0604020202020204" pitchFamily="34" charset="0"/>
              </a:rPr>
              <a:t> </a:t>
            </a:r>
            <a:r>
              <a:rPr lang="en-US" sz="1900" dirty="0">
                <a:solidFill>
                  <a:srgbClr val="FF0000"/>
                </a:solidFill>
                <a:latin typeface="Arial" panose="020B0604020202020204" pitchFamily="34" charset="0"/>
                <a:cs typeface="Arial" panose="020B0604020202020204" pitchFamily="34" charset="0"/>
              </a:rPr>
              <a:t>- Explain </a:t>
            </a:r>
            <a:r>
              <a:rPr lang="en-US" sz="1900" dirty="0" smtClean="0">
                <a:solidFill>
                  <a:srgbClr val="FF0000"/>
                </a:solidFill>
                <a:latin typeface="Arial" panose="020B0604020202020204" pitchFamily="34" charset="0"/>
                <a:cs typeface="Arial" panose="020B0604020202020204" pitchFamily="34" charset="0"/>
              </a:rPr>
              <a:t>with examples the </a:t>
            </a:r>
            <a:r>
              <a:rPr lang="en-US" sz="1900" dirty="0">
                <a:solidFill>
                  <a:srgbClr val="FF0000"/>
                </a:solidFill>
                <a:latin typeface="Arial" panose="020B0604020202020204" pitchFamily="34" charset="0"/>
                <a:cs typeface="Arial" panose="020B0604020202020204" pitchFamily="34" charset="0"/>
              </a:rPr>
              <a:t>difference between capital and revenue items of expenditure and </a:t>
            </a:r>
            <a:r>
              <a:rPr lang="en-US" sz="1900" dirty="0" smtClean="0">
                <a:solidFill>
                  <a:srgbClr val="FF0000"/>
                </a:solidFill>
                <a:latin typeface="Arial" panose="020B0604020202020204" pitchFamily="34" charset="0"/>
                <a:cs typeface="Arial" panose="020B0604020202020204" pitchFamily="34" charset="0"/>
              </a:rPr>
              <a:t>income for Northern Car Repairs.</a:t>
            </a:r>
            <a:r>
              <a:rPr lang="en-GB" sz="1900" dirty="0" smtClean="0"/>
              <a:t>     </a:t>
            </a:r>
          </a:p>
        </p:txBody>
      </p:sp>
      <p:sp>
        <p:nvSpPr>
          <p:cNvPr id="14" name="Title 2"/>
          <p:cNvSpPr>
            <a:spLocks noGrp="1"/>
          </p:cNvSpPr>
          <p:nvPr>
            <p:ph type="title"/>
          </p:nvPr>
        </p:nvSpPr>
        <p:spPr>
          <a:xfrm>
            <a:off x="70266" y="72008"/>
            <a:ext cx="8859452" cy="548680"/>
          </a:xfrm>
        </p:spPr>
        <p:txBody>
          <a:bodyPr>
            <a:noAutofit/>
          </a:bodyPr>
          <a:lstStyle/>
          <a:p>
            <a:r>
              <a:rPr lang="en-US" sz="2400" dirty="0" smtClean="0"/>
              <a:t>P7.1 – Classification </a:t>
            </a:r>
            <a:r>
              <a:rPr lang="en-US" sz="2400" dirty="0"/>
              <a:t>and treatment </a:t>
            </a:r>
            <a:r>
              <a:rPr lang="en-US" sz="2400" dirty="0" smtClean="0"/>
              <a:t> of Incomes and Expenditures</a:t>
            </a:r>
            <a:endParaRPr lang="en-US" sz="2400" dirty="0"/>
          </a:p>
        </p:txBody>
      </p:sp>
    </p:spTree>
    <p:extLst>
      <p:ext uri="{BB962C8B-B14F-4D97-AF65-F5344CB8AC3E}">
        <p14:creationId xmlns:p14="http://schemas.microsoft.com/office/powerpoint/2010/main" val="2414786273"/>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559984"/>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sz="1870" dirty="0"/>
              <a:t>Jonathan has provided the following financial information for his opening month of business: </a:t>
            </a:r>
          </a:p>
          <a:p>
            <a:pPr marL="360363" indent="-360363">
              <a:buClr>
                <a:srgbClr val="00B050"/>
              </a:buClr>
              <a:buFont typeface="Wingdings 3" panose="05040102010807070707" pitchFamily="18" charset="2"/>
              <a:buChar char=""/>
            </a:pPr>
            <a:r>
              <a:rPr lang="en-US" sz="1870" dirty="0" smtClean="0"/>
              <a:t>Jonathan </a:t>
            </a:r>
            <a:r>
              <a:rPr lang="en-US" sz="1870" dirty="0"/>
              <a:t>introduced capital in the form of: </a:t>
            </a:r>
            <a:endParaRPr lang="en-US" sz="1870" dirty="0" smtClean="0"/>
          </a:p>
          <a:p>
            <a:pPr marL="720725" indent="-360363">
              <a:buClr>
                <a:srgbClr val="00B050"/>
              </a:buClr>
              <a:buFont typeface="Courier New" panose="02070309020205020404" pitchFamily="49" charset="0"/>
              <a:buChar char="o"/>
            </a:pPr>
            <a:r>
              <a:rPr lang="en-US" sz="1870" dirty="0" smtClean="0"/>
              <a:t>Cash </a:t>
            </a:r>
            <a:r>
              <a:rPr lang="en-US" sz="1870" dirty="0"/>
              <a:t>£30 000 </a:t>
            </a:r>
          </a:p>
          <a:p>
            <a:pPr marL="720725" indent="-360363">
              <a:buClr>
                <a:srgbClr val="00B050"/>
              </a:buClr>
              <a:buFont typeface="Courier New" panose="02070309020205020404" pitchFamily="49" charset="0"/>
              <a:buChar char="o"/>
            </a:pPr>
            <a:r>
              <a:rPr lang="pt-BR" sz="1870" dirty="0" smtClean="0"/>
              <a:t>Motor </a:t>
            </a:r>
            <a:r>
              <a:rPr lang="pt-BR" sz="1870" dirty="0"/>
              <a:t>Car £10 000 </a:t>
            </a:r>
          </a:p>
          <a:p>
            <a:pPr marL="720725" indent="-360363">
              <a:buClr>
                <a:srgbClr val="00B050"/>
              </a:buClr>
              <a:buFont typeface="Courier New" panose="02070309020205020404" pitchFamily="49" charset="0"/>
              <a:buChar char="o"/>
            </a:pPr>
            <a:r>
              <a:rPr lang="en-US" sz="1870" dirty="0" smtClean="0"/>
              <a:t>Fixtures </a:t>
            </a:r>
            <a:r>
              <a:rPr lang="en-US" sz="1870" dirty="0"/>
              <a:t>and fittings £5 000 </a:t>
            </a:r>
            <a:endParaRPr lang="en-GB" sz="1870" dirty="0"/>
          </a:p>
          <a:p>
            <a:pPr marL="720725" indent="-360363">
              <a:buClr>
                <a:srgbClr val="00B050"/>
              </a:buClr>
              <a:buFont typeface="Arial" panose="020B0604020202020204" pitchFamily="34" charset="0"/>
              <a:buChar char="•"/>
            </a:pPr>
            <a:r>
              <a:rPr lang="en-US" sz="1870" dirty="0" smtClean="0"/>
              <a:t>He </a:t>
            </a:r>
            <a:r>
              <a:rPr lang="en-US" sz="1870" dirty="0"/>
              <a:t>purchased a motor van for £9 800 in cash. </a:t>
            </a:r>
          </a:p>
          <a:p>
            <a:pPr marL="720725" indent="-360363">
              <a:buClr>
                <a:srgbClr val="00B050"/>
              </a:buClr>
              <a:buFont typeface="Arial" panose="020B0604020202020204" pitchFamily="34" charset="0"/>
              <a:buChar char="•"/>
            </a:pPr>
            <a:r>
              <a:rPr lang="en-US" sz="1870" dirty="0" smtClean="0"/>
              <a:t>He </a:t>
            </a:r>
            <a:r>
              <a:rPr lang="en-US" sz="1870" dirty="0"/>
              <a:t>bought shop fixtures for £8 000 on credit from SF Ltd. </a:t>
            </a:r>
          </a:p>
          <a:p>
            <a:pPr marL="720725" indent="-360363">
              <a:buClr>
                <a:srgbClr val="00B050"/>
              </a:buClr>
              <a:buFont typeface="Arial" panose="020B0604020202020204" pitchFamily="34" charset="0"/>
              <a:buChar char="•"/>
            </a:pPr>
            <a:r>
              <a:rPr lang="en-US" sz="1870" dirty="0" smtClean="0"/>
              <a:t>Jonathan </a:t>
            </a:r>
            <a:r>
              <a:rPr lang="en-US" sz="1870" dirty="0"/>
              <a:t>introduced £25 000 extra cash as capital into the business. </a:t>
            </a:r>
          </a:p>
          <a:p>
            <a:pPr marL="720725" indent="-360363">
              <a:buClr>
                <a:srgbClr val="00B050"/>
              </a:buClr>
              <a:buFont typeface="Arial" panose="020B0604020202020204" pitchFamily="34" charset="0"/>
              <a:buChar char="•"/>
            </a:pPr>
            <a:r>
              <a:rPr lang="en-US" sz="1870" dirty="0" smtClean="0"/>
              <a:t>Jonathan </a:t>
            </a:r>
            <a:r>
              <a:rPr lang="en-US" sz="1870" dirty="0"/>
              <a:t>sold the motor car for £8000 cash. </a:t>
            </a:r>
          </a:p>
          <a:p>
            <a:pPr marL="720725" indent="-360363">
              <a:buClr>
                <a:srgbClr val="00B050"/>
              </a:buClr>
              <a:buFont typeface="Arial" panose="020B0604020202020204" pitchFamily="34" charset="0"/>
              <a:buChar char="•"/>
            </a:pPr>
            <a:r>
              <a:rPr lang="en-US" sz="1870" dirty="0" smtClean="0"/>
              <a:t>He </a:t>
            </a:r>
            <a:r>
              <a:rPr lang="en-US" sz="1870" dirty="0"/>
              <a:t>bought office equipment for £5 500 on credit from Office Supplies Ltd. </a:t>
            </a:r>
          </a:p>
          <a:p>
            <a:pPr marL="720725" indent="-360363">
              <a:buClr>
                <a:srgbClr val="00B050"/>
              </a:buClr>
              <a:buFont typeface="Arial" panose="020B0604020202020204" pitchFamily="34" charset="0"/>
              <a:buChar char="•"/>
            </a:pPr>
            <a:r>
              <a:rPr lang="en-US" sz="1870" dirty="0" smtClean="0"/>
              <a:t>Jonathan </a:t>
            </a:r>
            <a:r>
              <a:rPr lang="en-US" sz="1870" dirty="0"/>
              <a:t>will not account for depreciation of non-current assets until the end of the financial year.</a:t>
            </a:r>
            <a:endParaRPr lang="en-GB" sz="1870" dirty="0"/>
          </a:p>
          <a:p>
            <a:pPr marL="360363" indent="-360363">
              <a:buClr>
                <a:srgbClr val="00B050"/>
              </a:buClr>
              <a:buFont typeface="Wingdings 3" panose="05040102010807070707" pitchFamily="18" charset="2"/>
              <a:buChar char=""/>
            </a:pPr>
            <a:r>
              <a:rPr lang="en-US" sz="1870" b="1" dirty="0" smtClean="0">
                <a:solidFill>
                  <a:srgbClr val="FF0000"/>
                </a:solidFill>
              </a:rPr>
              <a:t>P7.2 – Task 05 </a:t>
            </a:r>
            <a:r>
              <a:rPr lang="en-US" sz="1870" dirty="0" smtClean="0">
                <a:solidFill>
                  <a:srgbClr val="FF0000"/>
                </a:solidFill>
              </a:rPr>
              <a:t>– using the information above, state what are possible Capital and Revenue Incomes and Expenditures. </a:t>
            </a:r>
          </a:p>
          <a:p>
            <a:pPr marL="360363" indent="-360363">
              <a:buClr>
                <a:srgbClr val="00B050"/>
              </a:buClr>
              <a:buFont typeface="Wingdings 3" panose="05040102010807070707" pitchFamily="18" charset="2"/>
              <a:buChar char=""/>
            </a:pPr>
            <a:r>
              <a:rPr lang="en-US" sz="1870" b="1" dirty="0" smtClean="0">
                <a:solidFill>
                  <a:srgbClr val="FF0000"/>
                </a:solidFill>
              </a:rPr>
              <a:t>P7.3 – Task 06 - </a:t>
            </a:r>
            <a:r>
              <a:rPr lang="en-US" sz="1870" dirty="0" smtClean="0">
                <a:solidFill>
                  <a:srgbClr val="FF0000"/>
                </a:solidFill>
              </a:rPr>
              <a:t>Jonathan </a:t>
            </a:r>
            <a:r>
              <a:rPr lang="en-US" sz="1870" dirty="0">
                <a:solidFill>
                  <a:srgbClr val="FF0000"/>
                </a:solidFill>
              </a:rPr>
              <a:t>would like to understand the effect on his final accounts of the incorrect placement of capital and revenue items of income and expenditure. </a:t>
            </a:r>
            <a:r>
              <a:rPr lang="en-US" sz="1870" dirty="0" smtClean="0">
                <a:solidFill>
                  <a:srgbClr val="FF0000"/>
                </a:solidFill>
              </a:rPr>
              <a:t>Using the above </a:t>
            </a:r>
            <a:r>
              <a:rPr lang="en-US" sz="1870" dirty="0">
                <a:solidFill>
                  <a:srgbClr val="FF0000"/>
                </a:solidFill>
              </a:rPr>
              <a:t>practical </a:t>
            </a:r>
            <a:r>
              <a:rPr lang="en-US" sz="1870" dirty="0" smtClean="0">
                <a:solidFill>
                  <a:srgbClr val="FF0000"/>
                </a:solidFill>
              </a:rPr>
              <a:t>examples help </a:t>
            </a:r>
            <a:r>
              <a:rPr lang="en-US" sz="1870" dirty="0">
                <a:solidFill>
                  <a:srgbClr val="FF0000"/>
                </a:solidFill>
              </a:rPr>
              <a:t>him understand.</a:t>
            </a:r>
            <a:endParaRPr lang="en-US" sz="1870" dirty="0">
              <a:solidFill>
                <a:srgbClr val="FF0000"/>
              </a:solidFill>
              <a:latin typeface="Arial" panose="020B0604020202020204" pitchFamily="34" charset="0"/>
              <a:cs typeface="Arial" panose="020B0604020202020204" pitchFamily="34" charset="0"/>
            </a:endParaRPr>
          </a:p>
        </p:txBody>
      </p:sp>
      <p:sp>
        <p:nvSpPr>
          <p:cNvPr id="14" name="Title 2"/>
          <p:cNvSpPr>
            <a:spLocks noGrp="1"/>
          </p:cNvSpPr>
          <p:nvPr>
            <p:ph type="title"/>
          </p:nvPr>
        </p:nvSpPr>
        <p:spPr>
          <a:xfrm>
            <a:off x="70266" y="72008"/>
            <a:ext cx="8859452" cy="548680"/>
          </a:xfrm>
        </p:spPr>
        <p:txBody>
          <a:bodyPr>
            <a:noAutofit/>
          </a:bodyPr>
          <a:lstStyle/>
          <a:p>
            <a:r>
              <a:rPr lang="en-US" sz="2400" dirty="0" smtClean="0"/>
              <a:t>P7.2 – Classification </a:t>
            </a:r>
            <a:r>
              <a:rPr lang="en-US" sz="2400" dirty="0"/>
              <a:t>and treatment </a:t>
            </a:r>
            <a:r>
              <a:rPr lang="en-US" sz="2400" dirty="0" smtClean="0"/>
              <a:t> of Incomes and Expenditures</a:t>
            </a:r>
            <a:endParaRPr lang="en-US" sz="2400" dirty="0"/>
          </a:p>
        </p:txBody>
      </p:sp>
    </p:spTree>
    <p:extLst>
      <p:ext uri="{BB962C8B-B14F-4D97-AF65-F5344CB8AC3E}">
        <p14:creationId xmlns:p14="http://schemas.microsoft.com/office/powerpoint/2010/main" val="3217383944"/>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32311"/>
          </a:xfrm>
          <a:prstGeom prst="rect">
            <a:avLst/>
          </a:prstGeom>
        </p:spPr>
        <p:txBody>
          <a:bodyPr wrap="square">
            <a:spAutoFit/>
          </a:bodyPr>
          <a:lstStyle/>
          <a:p>
            <a:pPr marL="360363" indent="-360363">
              <a:buClr>
                <a:srgbClr val="00B050"/>
              </a:buClr>
              <a:buFont typeface="Wingdings 3" panose="05040102010807070707" pitchFamily="18" charset="2"/>
              <a:buChar char=""/>
            </a:pPr>
            <a:r>
              <a:rPr lang="en-US" dirty="0"/>
              <a:t>Jonathan has provided the following financial information for his opening month of business: </a:t>
            </a:r>
          </a:p>
          <a:p>
            <a:pPr marL="360363" indent="-360363">
              <a:buClr>
                <a:srgbClr val="00B050"/>
              </a:buClr>
              <a:buFont typeface="Wingdings 3" panose="05040102010807070707" pitchFamily="18" charset="2"/>
              <a:buChar char=""/>
            </a:pPr>
            <a:r>
              <a:rPr lang="en-US" dirty="0"/>
              <a:t>Jonathan introduced capital in the form of: </a:t>
            </a:r>
          </a:p>
          <a:p>
            <a:pPr marL="720725" indent="-360363">
              <a:buClr>
                <a:srgbClr val="00B050"/>
              </a:buClr>
              <a:buFont typeface="Courier New" panose="02070309020205020404" pitchFamily="49" charset="0"/>
              <a:buChar char="o"/>
            </a:pPr>
            <a:r>
              <a:rPr lang="en-US" dirty="0"/>
              <a:t>Cash £</a:t>
            </a:r>
            <a:r>
              <a:rPr lang="en-US" dirty="0" smtClean="0"/>
              <a:t>30,000 </a:t>
            </a:r>
            <a:endParaRPr lang="en-US" dirty="0"/>
          </a:p>
          <a:p>
            <a:pPr marL="720725" indent="-360363">
              <a:buClr>
                <a:srgbClr val="00B050"/>
              </a:buClr>
              <a:buFont typeface="Courier New" panose="02070309020205020404" pitchFamily="49" charset="0"/>
              <a:buChar char="o"/>
            </a:pPr>
            <a:r>
              <a:rPr lang="pt-BR" dirty="0"/>
              <a:t>Motor Car £</a:t>
            </a:r>
            <a:r>
              <a:rPr lang="pt-BR" dirty="0" smtClean="0"/>
              <a:t>10,000 </a:t>
            </a:r>
            <a:endParaRPr lang="pt-BR" dirty="0"/>
          </a:p>
          <a:p>
            <a:pPr marL="720725" indent="-360363">
              <a:buClr>
                <a:srgbClr val="00B050"/>
              </a:buClr>
              <a:buFont typeface="Courier New" panose="02070309020205020404" pitchFamily="49" charset="0"/>
              <a:buChar char="o"/>
            </a:pPr>
            <a:r>
              <a:rPr lang="en-US" dirty="0"/>
              <a:t>Fixtures and fittings £</a:t>
            </a:r>
            <a:r>
              <a:rPr lang="en-US" dirty="0" smtClean="0"/>
              <a:t>5,000 </a:t>
            </a:r>
            <a:endParaRPr lang="en-GB" dirty="0"/>
          </a:p>
          <a:p>
            <a:pPr marL="720725" indent="-360363">
              <a:buClr>
                <a:srgbClr val="00B050"/>
              </a:buClr>
              <a:buFont typeface="Arial" panose="020B0604020202020204" pitchFamily="34" charset="0"/>
              <a:buChar char="•"/>
            </a:pPr>
            <a:r>
              <a:rPr lang="en-US" dirty="0"/>
              <a:t>He purchased a motor van for £</a:t>
            </a:r>
            <a:r>
              <a:rPr lang="en-US" dirty="0" smtClean="0"/>
              <a:t>9,800 </a:t>
            </a:r>
            <a:r>
              <a:rPr lang="en-US" dirty="0"/>
              <a:t>in cash. </a:t>
            </a:r>
          </a:p>
          <a:p>
            <a:pPr marL="720725" indent="-360363">
              <a:buClr>
                <a:srgbClr val="00B050"/>
              </a:buClr>
              <a:buFont typeface="Arial" panose="020B0604020202020204" pitchFamily="34" charset="0"/>
              <a:buChar char="•"/>
            </a:pPr>
            <a:r>
              <a:rPr lang="en-US" dirty="0"/>
              <a:t>He bought shop fixtures for £</a:t>
            </a:r>
            <a:r>
              <a:rPr lang="en-US" dirty="0" smtClean="0"/>
              <a:t>8,000 </a:t>
            </a:r>
            <a:r>
              <a:rPr lang="en-US" dirty="0"/>
              <a:t>on credit from SF Ltd. </a:t>
            </a:r>
          </a:p>
          <a:p>
            <a:pPr marL="720725" indent="-360363">
              <a:buClr>
                <a:srgbClr val="00B050"/>
              </a:buClr>
              <a:buFont typeface="Arial" panose="020B0604020202020204" pitchFamily="34" charset="0"/>
              <a:buChar char="•"/>
            </a:pPr>
            <a:r>
              <a:rPr lang="en-US" dirty="0"/>
              <a:t>Jonathan introduced £</a:t>
            </a:r>
            <a:r>
              <a:rPr lang="en-US" dirty="0" smtClean="0"/>
              <a:t>25,000 </a:t>
            </a:r>
            <a:r>
              <a:rPr lang="en-US" dirty="0"/>
              <a:t>extra cash as capital into the business. </a:t>
            </a:r>
          </a:p>
          <a:p>
            <a:pPr marL="720725" indent="-360363">
              <a:buClr>
                <a:srgbClr val="00B050"/>
              </a:buClr>
              <a:buFont typeface="Arial" panose="020B0604020202020204" pitchFamily="34" charset="0"/>
              <a:buChar char="•"/>
            </a:pPr>
            <a:r>
              <a:rPr lang="en-US" dirty="0"/>
              <a:t>Jonathan sold the motor car for £</a:t>
            </a:r>
            <a:r>
              <a:rPr lang="en-US" dirty="0" smtClean="0"/>
              <a:t>8,000 </a:t>
            </a:r>
            <a:r>
              <a:rPr lang="en-US" dirty="0"/>
              <a:t>cash. </a:t>
            </a:r>
          </a:p>
          <a:p>
            <a:pPr marL="720725" indent="-360363">
              <a:buClr>
                <a:srgbClr val="00B050"/>
              </a:buClr>
              <a:buFont typeface="Arial" panose="020B0604020202020204" pitchFamily="34" charset="0"/>
              <a:buChar char="•"/>
            </a:pPr>
            <a:r>
              <a:rPr lang="en-US" dirty="0"/>
              <a:t>He bought office equipment for £</a:t>
            </a:r>
            <a:r>
              <a:rPr lang="en-US" dirty="0" smtClean="0"/>
              <a:t>5,500 </a:t>
            </a:r>
            <a:r>
              <a:rPr lang="en-US" dirty="0"/>
              <a:t>on credit from Office Supplies Ltd. </a:t>
            </a:r>
          </a:p>
          <a:p>
            <a:pPr marL="720725" indent="-360363">
              <a:buClr>
                <a:srgbClr val="00B050"/>
              </a:buClr>
              <a:buFont typeface="Arial" panose="020B0604020202020204" pitchFamily="34" charset="0"/>
              <a:buChar char="•"/>
            </a:pPr>
            <a:r>
              <a:rPr lang="en-US" dirty="0"/>
              <a:t>Jonathan will not account for depreciation of non-current assets until the end of the financial year.</a:t>
            </a:r>
            <a:endParaRPr lang="en-GB" dirty="0"/>
          </a:p>
          <a:p>
            <a:pPr marL="360363" indent="-360363">
              <a:buClr>
                <a:srgbClr val="00B050"/>
              </a:buClr>
              <a:buFont typeface="Wingdings 3" panose="05040102010807070707" pitchFamily="18" charset="2"/>
              <a:buChar char=""/>
            </a:pPr>
            <a:r>
              <a:rPr lang="en-US" b="1" dirty="0" smtClean="0">
                <a:solidFill>
                  <a:srgbClr val="FF0000"/>
                </a:solidFill>
              </a:rPr>
              <a:t>P8.1 – Task 07 -</a:t>
            </a:r>
            <a:r>
              <a:rPr lang="en-US" dirty="0" smtClean="0">
                <a:solidFill>
                  <a:srgbClr val="FF0000"/>
                </a:solidFill>
              </a:rPr>
              <a:t> Prepare </a:t>
            </a:r>
            <a:r>
              <a:rPr lang="en-US" dirty="0">
                <a:solidFill>
                  <a:srgbClr val="FF0000"/>
                </a:solidFill>
              </a:rPr>
              <a:t>a trial balance from balances in a ledger account at a given </a:t>
            </a:r>
            <a:r>
              <a:rPr lang="en-US" dirty="0" smtClean="0">
                <a:solidFill>
                  <a:srgbClr val="FF0000"/>
                </a:solidFill>
              </a:rPr>
              <a:t>date.</a:t>
            </a:r>
          </a:p>
          <a:p>
            <a:pPr marL="360363" indent="-360363">
              <a:buClr>
                <a:srgbClr val="00B050"/>
              </a:buClr>
              <a:buFont typeface="Wingdings 3" panose="05040102010807070707" pitchFamily="18" charset="2"/>
              <a:buChar char=""/>
            </a:pPr>
            <a:r>
              <a:rPr lang="en-US" dirty="0" smtClean="0"/>
              <a:t>For this P criteria you need to take this information and create a month balance using Double Entry Subdivisions.</a:t>
            </a:r>
          </a:p>
          <a:p>
            <a:pPr marL="360363" indent="-360363">
              <a:buClr>
                <a:srgbClr val="00B050"/>
              </a:buClr>
              <a:buFont typeface="Wingdings 3" panose="05040102010807070707" pitchFamily="18" charset="2"/>
              <a:buChar char=""/>
            </a:pPr>
            <a:r>
              <a:rPr lang="en-US" b="1" dirty="0" smtClean="0">
                <a:solidFill>
                  <a:srgbClr val="FF0000"/>
                </a:solidFill>
              </a:rPr>
              <a:t>P8.2 – Task 08 – </a:t>
            </a:r>
            <a:r>
              <a:rPr lang="en-US" dirty="0" smtClean="0">
                <a:solidFill>
                  <a:srgbClr val="FF0000"/>
                </a:solidFill>
              </a:rPr>
              <a:t>Explain using your trial balance and ledger how you structured the account, the Cr and the DR, and draw an analysis of the inflows and outflows of the company for this month.</a:t>
            </a:r>
            <a:endParaRPr lang="en-GB"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P8.1 – To Prepare a Trial Balance in a Sales Ledger</a:t>
            </a:r>
            <a:endParaRPr lang="en-US" sz="3200" dirty="0"/>
          </a:p>
        </p:txBody>
      </p:sp>
    </p:spTree>
    <p:extLst>
      <p:ext uri="{BB962C8B-B14F-4D97-AF65-F5344CB8AC3E}">
        <p14:creationId xmlns:p14="http://schemas.microsoft.com/office/powerpoint/2010/main" val="1974864529"/>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5647700"/>
          </a:xfrm>
          <a:prstGeom prst="rect">
            <a:avLst/>
          </a:prstGeom>
        </p:spPr>
        <p:txBody>
          <a:bodyPr wrap="square">
            <a:spAutoFit/>
          </a:bodyPr>
          <a:lstStyle/>
          <a:p>
            <a:pPr>
              <a:buClr>
                <a:srgbClr val="00B050"/>
              </a:buClr>
            </a:pPr>
            <a:r>
              <a:rPr lang="en-US" sz="1900" b="1" dirty="0">
                <a:solidFill>
                  <a:srgbClr val="FF0000"/>
                </a:solidFill>
                <a:latin typeface="Arial" panose="020B0604020202020204" pitchFamily="34" charset="0"/>
                <a:cs typeface="Arial" panose="020B0604020202020204" pitchFamily="34" charset="0"/>
              </a:rPr>
              <a:t>P6.1 – Task 01 </a:t>
            </a:r>
            <a:r>
              <a:rPr lang="en-US" sz="1900" dirty="0">
                <a:solidFill>
                  <a:srgbClr val="FF0000"/>
                </a:solidFill>
                <a:latin typeface="Arial" panose="020B0604020202020204" pitchFamily="34" charset="0"/>
                <a:cs typeface="Arial" panose="020B0604020202020204" pitchFamily="34" charset="0"/>
              </a:rPr>
              <a:t>– </a:t>
            </a:r>
            <a:r>
              <a:rPr lang="en-GB" sz="1900" dirty="0">
                <a:solidFill>
                  <a:srgbClr val="FF0000"/>
                </a:solidFill>
              </a:rPr>
              <a:t>Explain using examples from Northern Car Repairs the steps to take to balance a Double Entry Bookkeeping Ledger.</a:t>
            </a:r>
            <a:endParaRPr lang="en-US" sz="1900" dirty="0">
              <a:solidFill>
                <a:srgbClr val="FF0000"/>
              </a:solidFill>
            </a:endParaRPr>
          </a:p>
          <a:p>
            <a:pPr>
              <a:buClr>
                <a:srgbClr val="00B050"/>
              </a:buClr>
            </a:pPr>
            <a:r>
              <a:rPr lang="en-US" sz="1900" b="1" dirty="0" smtClean="0">
                <a:solidFill>
                  <a:srgbClr val="FF0000"/>
                </a:solidFill>
                <a:latin typeface="Arial" panose="020B0604020202020204" pitchFamily="34" charset="0"/>
                <a:cs typeface="Arial" panose="020B0604020202020204" pitchFamily="34" charset="0"/>
              </a:rPr>
              <a:t>P6.2 </a:t>
            </a:r>
            <a:r>
              <a:rPr lang="en-US" sz="1900" b="1" dirty="0">
                <a:solidFill>
                  <a:srgbClr val="FF0000"/>
                </a:solidFill>
                <a:latin typeface="Arial" panose="020B0604020202020204" pitchFamily="34" charset="0"/>
                <a:cs typeface="Arial" panose="020B0604020202020204" pitchFamily="34" charset="0"/>
              </a:rPr>
              <a:t>– Task 02 </a:t>
            </a:r>
            <a:r>
              <a:rPr lang="en-US" sz="1900" dirty="0">
                <a:solidFill>
                  <a:srgbClr val="FF0000"/>
                </a:solidFill>
                <a:latin typeface="Arial" panose="020B0604020202020204" pitchFamily="34" charset="0"/>
                <a:cs typeface="Arial" panose="020B0604020202020204" pitchFamily="34" charset="0"/>
              </a:rPr>
              <a:t>- Using examples, describe a Sales, Purchases and Nominal Ledger.</a:t>
            </a:r>
          </a:p>
          <a:p>
            <a:pPr>
              <a:buClr>
                <a:srgbClr val="00B050"/>
              </a:buClr>
            </a:pPr>
            <a:r>
              <a:rPr lang="en-US" sz="1900" b="1" dirty="0">
                <a:solidFill>
                  <a:srgbClr val="FF0000"/>
                </a:solidFill>
                <a:latin typeface="Arial" panose="020B0604020202020204" pitchFamily="34" charset="0"/>
                <a:cs typeface="Arial" panose="020B0604020202020204" pitchFamily="34" charset="0"/>
              </a:rPr>
              <a:t>P6.2 – Task 03</a:t>
            </a:r>
            <a:r>
              <a:rPr lang="en-US" sz="1900" dirty="0">
                <a:solidFill>
                  <a:srgbClr val="FF0000"/>
                </a:solidFill>
                <a:latin typeface="Arial" panose="020B0604020202020204" pitchFamily="34" charset="0"/>
                <a:cs typeface="Arial" panose="020B0604020202020204" pitchFamily="34" charset="0"/>
              </a:rPr>
              <a:t> – Explain using examples from Northern Car Repairs the need for subdivisions on ledgers and steps to take to balance a ledger and the purposes of subdivisions.</a:t>
            </a:r>
          </a:p>
          <a:p>
            <a:pPr>
              <a:buClr>
                <a:srgbClr val="00B050"/>
              </a:buClr>
            </a:pPr>
            <a:r>
              <a:rPr lang="en-US" sz="1900" b="1" dirty="0" smtClean="0">
                <a:solidFill>
                  <a:srgbClr val="FF0000"/>
                </a:solidFill>
                <a:latin typeface="Arial" panose="020B0604020202020204" pitchFamily="34" charset="0"/>
                <a:cs typeface="Arial" panose="020B0604020202020204" pitchFamily="34" charset="0"/>
              </a:rPr>
              <a:t>P7.1 </a:t>
            </a:r>
            <a:r>
              <a:rPr lang="en-US" sz="1900" b="1" dirty="0">
                <a:solidFill>
                  <a:srgbClr val="FF0000"/>
                </a:solidFill>
                <a:latin typeface="Arial" panose="020B0604020202020204" pitchFamily="34" charset="0"/>
                <a:cs typeface="Arial" panose="020B0604020202020204" pitchFamily="34" charset="0"/>
              </a:rPr>
              <a:t>– Task 04</a:t>
            </a:r>
            <a:r>
              <a:rPr lang="en-US" sz="1900" dirty="0">
                <a:solidFill>
                  <a:srgbClr val="FF0000"/>
                </a:solidFill>
                <a:latin typeface="Arial" panose="020B0604020202020204" pitchFamily="34" charset="0"/>
                <a:cs typeface="Arial" panose="020B0604020202020204" pitchFamily="34" charset="0"/>
              </a:rPr>
              <a:t> - Explain with examples the difference between capital and revenue items of expenditure and income for Northern Car Repairs.</a:t>
            </a:r>
            <a:r>
              <a:rPr lang="en-GB" sz="1900" dirty="0"/>
              <a:t>     </a:t>
            </a:r>
          </a:p>
          <a:p>
            <a:pPr>
              <a:buClr>
                <a:srgbClr val="00B050"/>
              </a:buClr>
            </a:pPr>
            <a:r>
              <a:rPr lang="en-US" sz="1900" b="1" dirty="0" smtClean="0">
                <a:solidFill>
                  <a:srgbClr val="FF0000"/>
                </a:solidFill>
              </a:rPr>
              <a:t>P7.2 </a:t>
            </a:r>
            <a:r>
              <a:rPr lang="en-US" sz="1900" b="1" dirty="0">
                <a:solidFill>
                  <a:srgbClr val="FF0000"/>
                </a:solidFill>
              </a:rPr>
              <a:t>– Task 05 </a:t>
            </a:r>
            <a:r>
              <a:rPr lang="en-US" sz="1900" dirty="0">
                <a:solidFill>
                  <a:srgbClr val="FF0000"/>
                </a:solidFill>
              </a:rPr>
              <a:t>– using the information above, state what are possible Capital and Revenue Incomes and Expenditures. </a:t>
            </a:r>
          </a:p>
          <a:p>
            <a:pPr>
              <a:buClr>
                <a:srgbClr val="00B050"/>
              </a:buClr>
            </a:pPr>
            <a:r>
              <a:rPr lang="en-US" sz="1900" b="1" dirty="0">
                <a:solidFill>
                  <a:srgbClr val="FF0000"/>
                </a:solidFill>
              </a:rPr>
              <a:t>P7.3 – Task 06 - </a:t>
            </a:r>
            <a:r>
              <a:rPr lang="en-US" sz="1900" dirty="0">
                <a:solidFill>
                  <a:srgbClr val="FF0000"/>
                </a:solidFill>
              </a:rPr>
              <a:t>Jonathan would like to understand the effect on his final accounts of the incorrect placement of capital and revenue items of income and expenditure. Using the above practical examples help him understand.</a:t>
            </a:r>
            <a:endParaRPr lang="en-US" sz="1900" dirty="0">
              <a:solidFill>
                <a:srgbClr val="FF0000"/>
              </a:solidFill>
              <a:latin typeface="Arial" panose="020B0604020202020204" pitchFamily="34" charset="0"/>
              <a:cs typeface="Arial" panose="020B0604020202020204" pitchFamily="34" charset="0"/>
            </a:endParaRPr>
          </a:p>
          <a:p>
            <a:pPr>
              <a:buClr>
                <a:srgbClr val="00B050"/>
              </a:buClr>
            </a:pPr>
            <a:r>
              <a:rPr lang="en-US" sz="1900" b="1" dirty="0" smtClean="0">
                <a:solidFill>
                  <a:srgbClr val="FF0000"/>
                </a:solidFill>
              </a:rPr>
              <a:t>P8.1 – Task 07 -</a:t>
            </a:r>
            <a:r>
              <a:rPr lang="en-US" sz="1900" dirty="0" smtClean="0">
                <a:solidFill>
                  <a:srgbClr val="FF0000"/>
                </a:solidFill>
              </a:rPr>
              <a:t> Prepare </a:t>
            </a:r>
            <a:r>
              <a:rPr lang="en-US" sz="1900" dirty="0">
                <a:solidFill>
                  <a:srgbClr val="FF0000"/>
                </a:solidFill>
              </a:rPr>
              <a:t>a trial balance from balances in a ledger account at a given </a:t>
            </a:r>
            <a:r>
              <a:rPr lang="en-US" sz="1900" dirty="0" smtClean="0">
                <a:solidFill>
                  <a:srgbClr val="FF0000"/>
                </a:solidFill>
              </a:rPr>
              <a:t>date.</a:t>
            </a:r>
          </a:p>
          <a:p>
            <a:pPr>
              <a:buClr>
                <a:srgbClr val="00B050"/>
              </a:buClr>
            </a:pPr>
            <a:r>
              <a:rPr lang="en-US" sz="1900" b="1" dirty="0" smtClean="0">
                <a:solidFill>
                  <a:srgbClr val="FF0000"/>
                </a:solidFill>
              </a:rPr>
              <a:t>P8.2 – Task 08 – </a:t>
            </a:r>
            <a:r>
              <a:rPr lang="en-US" sz="1900" dirty="0" smtClean="0">
                <a:solidFill>
                  <a:srgbClr val="FF0000"/>
                </a:solidFill>
              </a:rPr>
              <a:t>Explain using your trial balance and ledger how you structured the account, the Cr and the DR, and draw an analysis of the inflows and outflows of the company for this month.</a:t>
            </a:r>
            <a:endParaRPr lang="en-GB" sz="1900" dirty="0">
              <a:solidFill>
                <a:srgbClr val="FF0000"/>
              </a:solidFill>
            </a:endParaRPr>
          </a:p>
        </p:txBody>
      </p:sp>
      <p:sp>
        <p:nvSpPr>
          <p:cNvPr id="14" name="Title 2"/>
          <p:cNvSpPr>
            <a:spLocks noGrp="1"/>
          </p:cNvSpPr>
          <p:nvPr>
            <p:ph type="title"/>
          </p:nvPr>
        </p:nvSpPr>
        <p:spPr>
          <a:xfrm>
            <a:off x="70266" y="72008"/>
            <a:ext cx="8859452" cy="548680"/>
          </a:xfrm>
        </p:spPr>
        <p:txBody>
          <a:bodyPr>
            <a:noAutofit/>
          </a:bodyPr>
          <a:lstStyle/>
          <a:p>
            <a:r>
              <a:rPr lang="en-US" sz="3200" dirty="0" smtClean="0"/>
              <a:t>LO4 – Assessment Criteria</a:t>
            </a:r>
            <a:endParaRPr lang="en-US" sz="3200" dirty="0"/>
          </a:p>
        </p:txBody>
      </p:sp>
    </p:spTree>
    <p:extLst>
      <p:ext uri="{BB962C8B-B14F-4D97-AF65-F5344CB8AC3E}">
        <p14:creationId xmlns:p14="http://schemas.microsoft.com/office/powerpoint/2010/main" val="1155466329"/>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3600" dirty="0">
                <a:solidFill>
                  <a:srgbClr val="000000"/>
                </a:solidFill>
                <a:latin typeface="Arial" panose="020B0604020202020204" pitchFamily="34" charset="0"/>
              </a:rPr>
              <a:t>Qualification </a:t>
            </a:r>
            <a:r>
              <a:rPr lang="en-US" sz="3600" dirty="0" smtClean="0">
                <a:solidFill>
                  <a:srgbClr val="000000"/>
                </a:solidFill>
                <a:latin typeface="Arial" panose="020B0604020202020204" pitchFamily="34" charset="0"/>
              </a:rPr>
              <a:t>Grade Table - Diploma</a:t>
            </a:r>
            <a:endParaRPr lang="en-US" sz="36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5632311"/>
          </a:xfrm>
          <a:prstGeom prst="rect">
            <a:avLst/>
          </a:prstGeom>
        </p:spPr>
        <p:txBody>
          <a:bodyPr wrap="square">
            <a:spAutoFit/>
          </a:bodyPr>
          <a:lstStyle/>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Having calculated the total number of points based on the unit grades you would check this figure in the qualification grade table, for the relevant qualification, to identify the overall qualification grade. If a learner doesn’t achieve the lowest points score required for the qualification, we issue an unclassified result.</a:t>
            </a:r>
          </a:p>
          <a:p>
            <a:pPr>
              <a:buClr>
                <a:srgbClr val="00B050"/>
              </a:buClr>
              <a:buSzPct val="80000"/>
            </a:pPr>
            <a:r>
              <a:rPr lang="en-US" b="1" dirty="0">
                <a:solidFill>
                  <a:srgbClr val="000000"/>
                </a:solidFill>
                <a:latin typeface="Arial" panose="020B0604020202020204" pitchFamily="34" charset="0"/>
              </a:rPr>
              <a:t>Example A</a:t>
            </a:r>
          </a:p>
          <a:p>
            <a:pPr marL="285750" indent="-285750">
              <a:buClr>
                <a:srgbClr val="00B050"/>
              </a:buClr>
              <a:buSzPct val="80000"/>
              <a:buFont typeface="Wingdings 3" panose="05040102010807070707" pitchFamily="18" charset="2"/>
              <a:buChar char=""/>
            </a:pPr>
            <a:r>
              <a:rPr lang="en-US" dirty="0">
                <a:solidFill>
                  <a:srgbClr val="000000"/>
                </a:solidFill>
                <a:latin typeface="Arial" panose="020B0604020202020204" pitchFamily="34" charset="0"/>
              </a:rPr>
              <a:t>Learner A has taken the units required for the Foundation Diploma</a:t>
            </a:r>
            <a:r>
              <a:rPr lang="en-US" dirty="0" smtClean="0">
                <a:solidFill>
                  <a:srgbClr val="000000"/>
                </a:solidFill>
                <a:latin typeface="Arial" panose="020B0604020202020204" pitchFamily="34" charset="0"/>
              </a:rPr>
              <a:t>:</a:t>
            </a: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smtClean="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endParaRPr lang="en-US" dirty="0">
              <a:solidFill>
                <a:srgbClr val="000000"/>
              </a:solidFill>
              <a:latin typeface="Arial" panose="020B0604020202020204" pitchFamily="34" charset="0"/>
            </a:endParaRPr>
          </a:p>
          <a:p>
            <a:pPr marL="285750" indent="-285750">
              <a:buClr>
                <a:srgbClr val="00B050"/>
              </a:buClr>
              <a:buSzPct val="80000"/>
              <a:buFont typeface="Wingdings 3" panose="05040102010807070707" pitchFamily="18" charset="2"/>
              <a:buChar char=""/>
            </a:pPr>
            <a:r>
              <a:rPr lang="en-US" dirty="0"/>
              <a:t>In this example, Learner A has an overall qualification grade of a Merit </a:t>
            </a:r>
            <a:r>
              <a:rPr lang="en-US" dirty="0" err="1"/>
              <a:t>Merit</a:t>
            </a:r>
            <a:r>
              <a:rPr lang="en-US" dirty="0"/>
              <a:t>. </a:t>
            </a:r>
            <a:endParaRPr lang="en-US" dirty="0" smtClean="0">
              <a:solidFill>
                <a:srgbClr val="000000"/>
              </a:solidFill>
              <a:latin typeface="Arial" panose="020B060402020202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790661191"/>
              </p:ext>
            </p:extLst>
          </p:nvPr>
        </p:nvGraphicFramePr>
        <p:xfrm>
          <a:off x="395536" y="3140968"/>
          <a:ext cx="8424935" cy="3143250"/>
        </p:xfrm>
        <a:graphic>
          <a:graphicData uri="http://schemas.openxmlformats.org/drawingml/2006/table">
            <a:tbl>
              <a:tblPr>
                <a:tableStyleId>{E8B1032C-EA38-4F05-BA0D-38AFFFC7BED3}</a:tableStyleId>
              </a:tblPr>
              <a:tblGrid>
                <a:gridCol w="1728192"/>
                <a:gridCol w="1512168"/>
                <a:gridCol w="2520280"/>
                <a:gridCol w="2664295"/>
              </a:tblGrid>
              <a:tr h="190500">
                <a:tc>
                  <a:txBody>
                    <a:bodyPr/>
                    <a:lstStyle/>
                    <a:p>
                      <a:pPr algn="l" fontAlgn="b"/>
                      <a:r>
                        <a:rPr lang="en-GB" sz="2000" b="1" u="none" strike="noStrike" dirty="0" smtClean="0">
                          <a:effectLst/>
                          <a:latin typeface="Arial" panose="020B0604020202020204" pitchFamily="34" charset="0"/>
                          <a:cs typeface="Arial" panose="020B0604020202020204" pitchFamily="34" charset="0"/>
                        </a:rPr>
                        <a:t>Unit</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u="none" strike="noStrike" dirty="0" smtClean="0">
                          <a:effectLst/>
                          <a:latin typeface="Arial" panose="020B0604020202020204" pitchFamily="34" charset="0"/>
                          <a:cs typeface="Arial" panose="020B0604020202020204" pitchFamily="34" charset="0"/>
                        </a:rPr>
                        <a:t>GLH</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Grade</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Number of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28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2</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242297">
                <a:tc>
                  <a:txBody>
                    <a:bodyPr/>
                    <a:lstStyle/>
                    <a:p>
                      <a:pPr algn="l" fontAlgn="b"/>
                      <a:r>
                        <a:rPr lang="en-GB" sz="2000" u="none" strike="noStrike" dirty="0" smtClean="0">
                          <a:effectLst/>
                          <a:latin typeface="Arial" panose="020B0604020202020204" pitchFamily="34" charset="0"/>
                          <a:cs typeface="Arial" panose="020B0604020202020204" pitchFamily="34" charset="0"/>
                        </a:rPr>
                        <a:t>3</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4</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Merit</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16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u="none" strike="noStrike" dirty="0" smtClean="0">
                          <a:effectLst/>
                          <a:latin typeface="Arial" panose="020B0604020202020204" pitchFamily="34" charset="0"/>
                          <a:cs typeface="Arial" panose="020B0604020202020204" pitchFamily="34" charset="0"/>
                        </a:rPr>
                        <a:t>11</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u="none" strike="noStrike" dirty="0" smtClean="0">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16</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17</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Distinction</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18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20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60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Pass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 14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r h="190500">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GLH</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540</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0" i="0" u="none" strike="noStrike" dirty="0" smtClean="0">
                          <a:solidFill>
                            <a:srgbClr val="000000"/>
                          </a:solidFill>
                          <a:effectLst/>
                          <a:latin typeface="Arial" panose="020B0604020202020204" pitchFamily="34" charset="0"/>
                          <a:cs typeface="Arial" panose="020B0604020202020204" pitchFamily="34" charset="0"/>
                        </a:rPr>
                        <a:t>Total no. of points</a:t>
                      </a:r>
                      <a:endParaRPr lang="en-GB"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000" b="1" i="0" u="none" strike="noStrike" dirty="0" smtClean="0">
                          <a:solidFill>
                            <a:srgbClr val="000000"/>
                          </a:solidFill>
                          <a:effectLst/>
                          <a:latin typeface="Arial" panose="020B0604020202020204" pitchFamily="34" charset="0"/>
                          <a:cs typeface="Arial" panose="020B0604020202020204" pitchFamily="34" charset="0"/>
                        </a:rPr>
                        <a:t>= 138 points</a:t>
                      </a:r>
                      <a:endParaRPr lang="en-GB"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1336158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Foundation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Foundation Diploma (</a:t>
            </a:r>
            <a:r>
              <a:rPr lang="en-US" sz="2800" b="1" dirty="0">
                <a:solidFill>
                  <a:srgbClr val="000000"/>
                </a:solidFill>
                <a:latin typeface="Arial" panose="020B0604020202020204" pitchFamily="34" charset="0"/>
              </a:rPr>
              <a:t>540 GLH</a:t>
            </a:r>
            <a:r>
              <a:rPr lang="en-US" sz="2800" dirty="0">
                <a:solidFill>
                  <a:srgbClr val="000000"/>
                </a:solidFill>
                <a:latin typeface="Arial" panose="020B0604020202020204" pitchFamily="34" charset="0"/>
              </a:rPr>
              <a:t>)</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723139194"/>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a:effectLst/>
                          <a:latin typeface="Arial" panose="020B0604020202020204" pitchFamily="34" charset="0"/>
                          <a:cs typeface="Arial" panose="020B0604020202020204" pitchFamily="34" charset="0"/>
                        </a:rPr>
                        <a:t>156 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a:effectLst/>
                          <a:latin typeface="Arial" panose="020B0604020202020204" pitchFamily="34" charset="0"/>
                          <a:cs typeface="Arial" panose="020B0604020202020204" pitchFamily="34" charset="0"/>
                        </a:rPr>
                        <a:t>153 – 155</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150 – 152</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144 – 149</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138 – 143</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132 – 137</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126 – 131</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a:effectLst/>
                          <a:latin typeface="Arial" panose="020B0604020202020204" pitchFamily="34" charset="0"/>
                          <a:cs typeface="Arial" panose="020B0604020202020204" pitchFamily="34" charset="0"/>
                        </a:rPr>
                        <a:t>Below 126</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2801837664"/>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8784976" cy="620688"/>
          </a:xfrm>
        </p:spPr>
        <p:txBody>
          <a:bodyPr>
            <a:noAutofit/>
          </a:bodyPr>
          <a:lstStyle/>
          <a:p>
            <a:pPr>
              <a:buClr>
                <a:srgbClr val="00B050"/>
              </a:buClr>
              <a:buSzPct val="80000"/>
            </a:pPr>
            <a:r>
              <a:rPr lang="en-US" sz="2800" dirty="0">
                <a:solidFill>
                  <a:srgbClr val="000000"/>
                </a:solidFill>
                <a:latin typeface="Arial" panose="020B0604020202020204" pitchFamily="34" charset="0"/>
              </a:rPr>
              <a:t>Qualification </a:t>
            </a:r>
            <a:r>
              <a:rPr lang="en-US" sz="2800" dirty="0" smtClean="0">
                <a:solidFill>
                  <a:srgbClr val="000000"/>
                </a:solidFill>
                <a:latin typeface="Arial" panose="020B0604020202020204" pitchFamily="34" charset="0"/>
              </a:rPr>
              <a:t>Grade Table – Technical Diploma</a:t>
            </a:r>
            <a:endParaRPr lang="en-US" sz="2800" dirty="0">
              <a:solidFill>
                <a:srgbClr val="000000"/>
              </a:solidFill>
              <a:latin typeface="Arial" panose="020B0604020202020204" pitchFamily="34" charset="0"/>
            </a:endParaRPr>
          </a:p>
        </p:txBody>
      </p:sp>
      <p:sp>
        <p:nvSpPr>
          <p:cNvPr id="5" name="Rectangle 4"/>
          <p:cNvSpPr/>
          <p:nvPr/>
        </p:nvSpPr>
        <p:spPr>
          <a:xfrm>
            <a:off x="3359860" y="-337066"/>
            <a:ext cx="312906" cy="369332"/>
          </a:xfrm>
          <a:prstGeom prst="rect">
            <a:avLst/>
          </a:prstGeom>
        </p:spPr>
        <p:txBody>
          <a:bodyPr wrap="none">
            <a:spAutoFit/>
          </a:bodyPr>
          <a:lstStyle/>
          <a:p>
            <a:r>
              <a:rPr lang="en-GB" b="1" dirty="0"/>
              <a:t>e</a:t>
            </a:r>
            <a:endParaRPr lang="en-GB" dirty="0"/>
          </a:p>
        </p:txBody>
      </p:sp>
      <p:sp>
        <p:nvSpPr>
          <p:cNvPr id="2" name="Rectangle 1"/>
          <p:cNvSpPr/>
          <p:nvPr/>
        </p:nvSpPr>
        <p:spPr>
          <a:xfrm>
            <a:off x="251520" y="1052736"/>
            <a:ext cx="8568952" cy="1815882"/>
          </a:xfrm>
          <a:prstGeom prst="rect">
            <a:avLst/>
          </a:prstGeom>
        </p:spPr>
        <p:txBody>
          <a:bodyPr wrap="square">
            <a:spAutoFit/>
          </a:bodyPr>
          <a:lstStyle/>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Qualification grade table OCR Level 3 Cambridge Technical Diploma </a:t>
            </a:r>
            <a:r>
              <a:rPr lang="en-US" sz="2800" b="1" dirty="0">
                <a:solidFill>
                  <a:srgbClr val="000000"/>
                </a:solidFill>
                <a:latin typeface="Arial" panose="020B0604020202020204" pitchFamily="34" charset="0"/>
              </a:rPr>
              <a:t>(720 GLH)</a:t>
            </a:r>
          </a:p>
          <a:p>
            <a:pPr marL="365125" indent="-365125">
              <a:buClr>
                <a:srgbClr val="00B050"/>
              </a:buClr>
              <a:buSzPct val="80000"/>
              <a:buFont typeface="Wingdings 3" panose="05040102010807070707" pitchFamily="18" charset="2"/>
              <a:buChar char=""/>
            </a:pPr>
            <a:r>
              <a:rPr lang="en-US" sz="2800" dirty="0">
                <a:solidFill>
                  <a:srgbClr val="000000"/>
                </a:solidFill>
                <a:latin typeface="Arial" panose="020B0604020202020204" pitchFamily="34" charset="0"/>
              </a:rPr>
              <a:t>The table below shows the points ranges and the grades that those ranges achieve.</a:t>
            </a:r>
            <a:endParaRPr lang="en-US" sz="2800" dirty="0" smtClean="0">
              <a:solidFill>
                <a:srgbClr val="000000"/>
              </a:solidFill>
              <a:latin typeface="Arial" panose="020B060402020202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20743677"/>
              </p:ext>
            </p:extLst>
          </p:nvPr>
        </p:nvGraphicFramePr>
        <p:xfrm>
          <a:off x="395536" y="2970979"/>
          <a:ext cx="8280920" cy="3554365"/>
        </p:xfrm>
        <a:graphic>
          <a:graphicData uri="http://schemas.openxmlformats.org/drawingml/2006/table">
            <a:tbl>
              <a:tblPr>
                <a:tableStyleId>{10A1B5D5-9B99-4C35-A422-299274C87663}</a:tableStyleId>
              </a:tblPr>
              <a:tblGrid>
                <a:gridCol w="2473968"/>
                <a:gridCol w="4157640"/>
                <a:gridCol w="1649312"/>
              </a:tblGrid>
              <a:tr h="256179">
                <a:tc>
                  <a:txBody>
                    <a:bodyPr/>
                    <a:lstStyle/>
                    <a:p>
                      <a:pPr algn="l" fontAlgn="b"/>
                      <a:r>
                        <a:rPr lang="en-GB" sz="2400" b="1" u="none" strike="noStrike" dirty="0">
                          <a:effectLst/>
                          <a:latin typeface="Arial" panose="020B0604020202020204" pitchFamily="34" charset="0"/>
                          <a:cs typeface="Arial" panose="020B0604020202020204" pitchFamily="34" charset="0"/>
                        </a:rPr>
                        <a:t>Points range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b="1" u="none" strike="noStrike" dirty="0">
                          <a:effectLst/>
                          <a:latin typeface="Arial" panose="020B0604020202020204" pitchFamily="34" charset="0"/>
                          <a:cs typeface="Arial" panose="020B0604020202020204" pitchFamily="34" charset="0"/>
                        </a:rPr>
                        <a:t>Grade</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208 </a:t>
                      </a:r>
                      <a:r>
                        <a:rPr lang="en-GB" sz="2400" u="none" strike="noStrike" dirty="0">
                          <a:effectLst/>
                          <a:latin typeface="Arial" panose="020B0604020202020204" pitchFamily="34" charset="0"/>
                          <a:cs typeface="Arial" panose="020B0604020202020204" pitchFamily="34" charset="0"/>
                        </a:rPr>
                        <a:t>and above</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463685">
                <a:tc>
                  <a:txBody>
                    <a:bodyPr/>
                    <a:lstStyle/>
                    <a:p>
                      <a:pPr algn="l" fontAlgn="b"/>
                      <a:r>
                        <a:rPr lang="en-GB" sz="2400" u="none" strike="noStrike" dirty="0" smtClean="0">
                          <a:effectLst/>
                          <a:latin typeface="Arial" panose="020B0604020202020204" pitchFamily="34" charset="0"/>
                          <a:cs typeface="Arial" panose="020B0604020202020204" pitchFamily="34" charset="0"/>
                        </a:rPr>
                        <a:t>204 - 207</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200 – 203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a:t>
                      </a:r>
                      <a:r>
                        <a:rPr lang="en-GB" sz="2400" u="none" strike="noStrike" dirty="0" err="1">
                          <a:effectLst/>
                          <a:latin typeface="Arial" panose="020B0604020202020204" pitchFamily="34" charset="0"/>
                          <a:cs typeface="Arial" panose="020B0604020202020204" pitchFamily="34" charset="0"/>
                        </a:rPr>
                        <a:t>Distinction</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DD</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192 – 199</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Distinction 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DM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184 – 191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a:t>
                      </a:r>
                      <a:r>
                        <a:rPr lang="en-GB" sz="2400" u="none" strike="noStrike" dirty="0" err="1">
                          <a:effectLst/>
                          <a:latin typeface="Arial" panose="020B0604020202020204" pitchFamily="34" charset="0"/>
                          <a:cs typeface="Arial" panose="020B0604020202020204" pitchFamily="34" charset="0"/>
                        </a:rPr>
                        <a:t>Merit</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MM</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176 – 183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Merit 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MP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smtClean="0">
                          <a:effectLst/>
                          <a:latin typeface="Arial" panose="020B0604020202020204" pitchFamily="34" charset="0"/>
                          <a:cs typeface="Arial" panose="020B0604020202020204" pitchFamily="34" charset="0"/>
                        </a:rPr>
                        <a:t>168 - 175</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Pass </a:t>
                      </a:r>
                      <a:r>
                        <a:rPr lang="en-GB" sz="2400" u="none" strike="noStrike" dirty="0" err="1">
                          <a:effectLst/>
                          <a:latin typeface="Arial" panose="020B0604020202020204" pitchFamily="34" charset="0"/>
                          <a:cs typeface="Arial" panose="020B0604020202020204" pitchFamily="34" charset="0"/>
                        </a:rPr>
                        <a:t>Pass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a:effectLst/>
                          <a:latin typeface="Arial" panose="020B0604020202020204" pitchFamily="34" charset="0"/>
                          <a:cs typeface="Arial" panose="020B0604020202020204" pitchFamily="34" charset="0"/>
                        </a:rPr>
                        <a:t>PP</a:t>
                      </a:r>
                      <a:endParaRPr lang="en-GB" sz="24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tc>
              </a:tr>
              <a:tr h="256179">
                <a:tc>
                  <a:txBody>
                    <a:bodyPr/>
                    <a:lstStyle/>
                    <a:p>
                      <a:pPr algn="l" fontAlgn="b"/>
                      <a:r>
                        <a:rPr lang="en-GB" sz="2400" u="none" strike="noStrike" dirty="0">
                          <a:effectLst/>
                          <a:latin typeface="Arial" panose="020B0604020202020204" pitchFamily="34" charset="0"/>
                          <a:cs typeface="Arial" panose="020B0604020202020204" pitchFamily="34" charset="0"/>
                        </a:rPr>
                        <a:t>Below </a:t>
                      </a:r>
                      <a:r>
                        <a:rPr lang="en-GB" sz="2400" u="none" strike="noStrike" dirty="0" smtClean="0">
                          <a:effectLst/>
                          <a:latin typeface="Arial" panose="020B0604020202020204" pitchFamily="34" charset="0"/>
                          <a:cs typeface="Arial" panose="020B0604020202020204" pitchFamily="34" charset="0"/>
                        </a:rPr>
                        <a:t>168</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Unclassified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c>
                  <a:txBody>
                    <a:bodyPr/>
                    <a:lstStyle/>
                    <a:p>
                      <a:pPr algn="l" fontAlgn="b"/>
                      <a:r>
                        <a:rPr lang="en-GB" sz="2400" u="none" strike="noStrike" dirty="0">
                          <a:effectLst/>
                          <a:latin typeface="Arial" panose="020B0604020202020204" pitchFamily="34" charset="0"/>
                          <a:cs typeface="Arial" panose="020B0604020202020204" pitchFamily="34" charset="0"/>
                        </a:rPr>
                        <a:t>U</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tc>
              </a:tr>
            </a:tbl>
          </a:graphicData>
        </a:graphic>
      </p:graphicFrame>
    </p:spTree>
    <p:extLst>
      <p:ext uri="{BB962C8B-B14F-4D97-AF65-F5344CB8AC3E}">
        <p14:creationId xmlns:p14="http://schemas.microsoft.com/office/powerpoint/2010/main" val="318224655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p:cNvSpPr>
            <a:spLocks noGrp="1"/>
          </p:cNvSpPr>
          <p:nvPr>
            <p:ph type="title"/>
          </p:nvPr>
        </p:nvSpPr>
        <p:spPr>
          <a:xfrm>
            <a:off x="70266" y="72008"/>
            <a:ext cx="8859452" cy="548680"/>
          </a:xfrm>
        </p:spPr>
        <p:txBody>
          <a:bodyPr>
            <a:noAutofit/>
          </a:bodyPr>
          <a:lstStyle/>
          <a:p>
            <a:r>
              <a:rPr lang="en-US" sz="3600" dirty="0" smtClean="0"/>
              <a:t>Unit 01 – Learning Outcome (LO) Weightings</a:t>
            </a:r>
            <a:endParaRPr lang="en-US" sz="3600" dirty="0"/>
          </a:p>
        </p:txBody>
      </p:sp>
      <p:sp>
        <p:nvSpPr>
          <p:cNvPr id="4" name="Rectangle 3"/>
          <p:cNvSpPr/>
          <p:nvPr/>
        </p:nvSpPr>
        <p:spPr>
          <a:xfrm>
            <a:off x="251520" y="1124744"/>
            <a:ext cx="8568952" cy="5524589"/>
          </a:xfrm>
          <a:prstGeom prst="rect">
            <a:avLst/>
          </a:prstGeom>
        </p:spPr>
        <p:txBody>
          <a:bodyPr wrap="square">
            <a:spAutoFit/>
          </a:bodyPr>
          <a:lstStyle/>
          <a:p>
            <a:pPr>
              <a:spcAft>
                <a:spcPts val="600"/>
              </a:spcAft>
            </a:pPr>
            <a:r>
              <a:rPr lang="en-GB" sz="1900" b="1" dirty="0" smtClean="0">
                <a:solidFill>
                  <a:srgbClr val="FF0000"/>
                </a:solidFill>
                <a:latin typeface="Arial" panose="020B0604020202020204" pitchFamily="34" charset="0"/>
              </a:rPr>
              <a:t>Assessment Guidance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All </a:t>
            </a:r>
            <a:r>
              <a:rPr lang="en-US" sz="1900" dirty="0">
                <a:solidFill>
                  <a:srgbClr val="000000"/>
                </a:solidFill>
                <a:latin typeface="Arial" panose="020B0604020202020204" pitchFamily="34" charset="0"/>
              </a:rPr>
              <a:t>Learning Outcomes are assessed through an externally set written examination paper, worth a maximum of 60 marks and 1 hour 30 minutes in duration.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The assessment comprises short answer questions and questions requiring more extended responses, some will be based on in tray exercises testing skills and underpinning knowledge.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is important for learners to have the opportunity to learn and apply the knowledge and skills in order to successfully achieve the unit. </a:t>
            </a:r>
          </a:p>
          <a:p>
            <a:pPr>
              <a:spcAft>
                <a:spcPts val="600"/>
              </a:spcAft>
            </a:pPr>
            <a:r>
              <a:rPr lang="en-GB" sz="1900" b="1" dirty="0" smtClean="0">
                <a:solidFill>
                  <a:srgbClr val="FF0000"/>
                </a:solidFill>
                <a:latin typeface="Arial" panose="020B0604020202020204" pitchFamily="34" charset="0"/>
              </a:rPr>
              <a:t>Synoptic Learning And Assessment </a:t>
            </a:r>
            <a:endParaRPr lang="en-GB" sz="1900" dirty="0" smtClean="0">
              <a:solidFill>
                <a:srgbClr val="FF0000"/>
              </a:solidFill>
              <a:latin typeface="Arial" panose="020B0604020202020204" pitchFamily="34" charset="0"/>
            </a:endParaRPr>
          </a:p>
          <a:p>
            <a:pPr marL="285750" indent="-285750">
              <a:spcAft>
                <a:spcPts val="600"/>
              </a:spcAft>
              <a:buClr>
                <a:srgbClr val="00B050"/>
              </a:buClr>
              <a:buFont typeface="Wingdings 3" panose="05040102010807070707" pitchFamily="18" charset="2"/>
              <a:buChar char=""/>
            </a:pPr>
            <a:r>
              <a:rPr lang="en-US" sz="1900" dirty="0" smtClean="0">
                <a:solidFill>
                  <a:srgbClr val="000000"/>
                </a:solidFill>
                <a:latin typeface="Arial" panose="020B0604020202020204" pitchFamily="34" charset="0"/>
              </a:rPr>
              <a:t>Ten </a:t>
            </a:r>
            <a:r>
              <a:rPr lang="en-US" sz="1900" dirty="0">
                <a:solidFill>
                  <a:srgbClr val="000000"/>
                </a:solidFill>
                <a:latin typeface="Arial" panose="020B0604020202020204" pitchFamily="34" charset="0"/>
              </a:rPr>
              <a:t>per cent of the marks in the examination for this unit will be allocated to synoptic application of knowledge. There’ll be questions that draw on knowledge and understanding from Unit 1 The business environment that then has to be applied in the context of this unit. </a:t>
            </a:r>
          </a:p>
          <a:p>
            <a:pPr marL="285750" indent="-285750">
              <a:spcAft>
                <a:spcPts val="600"/>
              </a:spcAft>
              <a:buClr>
                <a:srgbClr val="00B050"/>
              </a:buClr>
              <a:buFont typeface="Wingdings 3" panose="05040102010807070707" pitchFamily="18" charset="2"/>
              <a:buChar char=""/>
            </a:pPr>
            <a:r>
              <a:rPr lang="en-US" sz="1900" dirty="0">
                <a:solidFill>
                  <a:srgbClr val="000000"/>
                </a:solidFill>
                <a:latin typeface="Arial" panose="020B0604020202020204" pitchFamily="34" charset="0"/>
              </a:rPr>
              <a:t>It will be possible for learners to make connections between other units over and above the unit containing the key tasks for synoptic assessment, please see section 6 of the centre handbook for more detail. </a:t>
            </a:r>
            <a:endParaRPr lang="en-GB" sz="1900" dirty="0"/>
          </a:p>
        </p:txBody>
      </p:sp>
    </p:spTree>
    <p:extLst>
      <p:ext uri="{BB962C8B-B14F-4D97-AF65-F5344CB8AC3E}">
        <p14:creationId xmlns:p14="http://schemas.microsoft.com/office/powerpoint/2010/main" val="443216553"/>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07504" y="0"/>
            <a:ext cx="7704856" cy="692696"/>
          </a:xfrm>
        </p:spPr>
        <p:txBody>
          <a:bodyPr>
            <a:noAutofit/>
          </a:bodyPr>
          <a:lstStyle/>
          <a:p>
            <a:r>
              <a:rPr lang="en-GB" sz="4000" dirty="0" smtClean="0"/>
              <a:t>Assessment Criteria</a:t>
            </a:r>
            <a:endParaRPr lang="en-GB" sz="39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1794847879"/>
              </p:ext>
            </p:extLst>
          </p:nvPr>
        </p:nvGraphicFramePr>
        <p:xfrm>
          <a:off x="251520" y="976121"/>
          <a:ext cx="8580620" cy="5653537"/>
        </p:xfrm>
        <a:graphic>
          <a:graphicData uri="http://schemas.openxmlformats.org/drawingml/2006/table">
            <a:tbl>
              <a:tblPr firstRow="1" bandRow="1">
                <a:tableStyleId>{5C22544A-7EE6-4342-B048-85BDC9FD1C3A}</a:tableStyleId>
              </a:tblPr>
              <a:tblGrid>
                <a:gridCol w="1584176"/>
                <a:gridCol w="3024336"/>
                <a:gridCol w="2088232"/>
                <a:gridCol w="1883876"/>
              </a:tblGrid>
              <a:tr h="202312">
                <a:tc>
                  <a:txBody>
                    <a:bodyPr/>
                    <a:lstStyle/>
                    <a:p>
                      <a:pPr algn="ctr"/>
                      <a:r>
                        <a:rPr lang="en-US" sz="1000" dirty="0" smtClean="0">
                          <a:latin typeface="Arial" panose="020B0604020202020204" pitchFamily="34" charset="0"/>
                          <a:cs typeface="Arial" panose="020B0604020202020204" pitchFamily="34" charset="0"/>
                        </a:rPr>
                        <a:t>LO</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Pass</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Merit</a:t>
                      </a:r>
                      <a:endParaRPr lang="en-GB" sz="1000" dirty="0">
                        <a:latin typeface="Arial" panose="020B0604020202020204" pitchFamily="34" charset="0"/>
                        <a:cs typeface="Arial" panose="020B0604020202020204" pitchFamily="34" charset="0"/>
                      </a:endParaRPr>
                    </a:p>
                  </a:txBody>
                  <a:tcPr/>
                </a:tc>
                <a:tc>
                  <a:txBody>
                    <a:bodyPr/>
                    <a:lstStyle/>
                    <a:p>
                      <a:pPr algn="ctr"/>
                      <a:r>
                        <a:rPr lang="en-US" sz="1000" dirty="0" smtClean="0">
                          <a:latin typeface="Arial" panose="020B0604020202020204" pitchFamily="34" charset="0"/>
                          <a:cs typeface="Arial" panose="020B0604020202020204" pitchFamily="34" charset="0"/>
                        </a:rPr>
                        <a:t>Distinction</a:t>
                      </a:r>
                      <a:endParaRPr lang="en-GB" sz="1000" dirty="0">
                        <a:latin typeface="Arial" panose="020B0604020202020204" pitchFamily="34" charset="0"/>
                        <a:cs typeface="Arial" panose="020B0604020202020204" pitchFamily="34" charset="0"/>
                      </a:endParaRPr>
                    </a:p>
                  </a:txBody>
                  <a:tcPr/>
                </a:tc>
              </a:tr>
              <a:tr h="259229">
                <a:tc rowSpan="2">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1. Understand why businesses keep accurate accounting records</a:t>
                      </a:r>
                    </a:p>
                  </a:txBody>
                  <a:tcPr/>
                </a:tc>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P1 - Explain the reasons for keeping accounting records in business organisations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r>
              <a:tr h="275064">
                <a:tc vMerge="1">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P2 - Describe the accounting record requirements of at least 3 different stakeholders for a specific organisation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M1 - Explain how the failure to keep accurate accounting records could impact on stakeholders with reference to a specific business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D1 - Assess how a specific business applies an accounting concept or policy to their accounting records</a:t>
                      </a:r>
                    </a:p>
                  </a:txBody>
                  <a:tcPr/>
                </a:tc>
              </a:tr>
              <a:tr h="509776">
                <a:tc>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2. Be able to use the accounting equation</a:t>
                      </a:r>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P3 - Calculate the value of assets, liabilities and capital from given data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644232">
                <a:tc rowSpan="2">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3. Be able to prepare the principal documents in business transactions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P4</a:t>
                      </a: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Prepare principal source documents for given business transactions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M2 - Compare the accounting procedures for cash and trade discounts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D2 - Evaluate the use of cash and trade discounts in more than one business organisation</a:t>
                      </a:r>
                    </a:p>
                  </a:txBody>
                  <a:tcPr/>
                </a:tc>
              </a:tr>
              <a:tr h="259229">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P5 - Produce a three column cash book from given financial information</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355942">
                <a:tc rowSpan="3">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4. Be able to use basic double entry bookkeeping to prepare a trial balance</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P6 - Explain the need for subdivisions of the ledger</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455240">
                <a:tc vMerge="1">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P7 - Explain the difference between capital and revenue items of expenditure and income</a:t>
                      </a: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402336">
                <a:tc vMerge="1">
                  <a:txBody>
                    <a:bodyPr/>
                    <a:lstStyle/>
                    <a:p>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P8 - Prepare ledger accounts and accompanying trial balances for business transactions</a:t>
                      </a: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solidFill>
                      <a:srgbClr val="FFC000"/>
                    </a:solidFill>
                  </a:tcPr>
                </a:tc>
              </a:tr>
              <a:tr h="292592">
                <a:tc rowSpan="4">
                  <a:txBody>
                    <a:bodyPr/>
                    <a:lstStyle/>
                    <a:p>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5. Be able to reconcile a cash book with a bank statement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P9 - Update a completed cash book from given data</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262825">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P10</a:t>
                      </a: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 - </a:t>
                      </a:r>
                      <a:r>
                        <a:rPr kumimoji="0" lang="en-GB" sz="1000" b="0" i="0" u="none" strike="noStrike" kern="1200" baseline="0" dirty="0" smtClean="0">
                          <a:solidFill>
                            <a:schemeClr val="dk1"/>
                          </a:solidFill>
                          <a:latin typeface="Arial" panose="020B0604020202020204" pitchFamily="34" charset="0"/>
                          <a:ea typeface="+mn-ea"/>
                          <a:cs typeface="Arial" panose="020B0604020202020204" pitchFamily="34" charset="0"/>
                        </a:rPr>
                        <a:t>Produce a bank reconciliation statement 	</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355824">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P11 - Describe payment methods for business transactions </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r h="319624">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baseline="0" dirty="0" smtClean="0">
                          <a:solidFill>
                            <a:schemeClr val="dk1"/>
                          </a:solidFill>
                          <a:latin typeface="Arial" panose="020B0604020202020204" pitchFamily="34" charset="0"/>
                          <a:ea typeface="+mn-ea"/>
                          <a:cs typeface="Arial" panose="020B0604020202020204" pitchFamily="34" charset="0"/>
                        </a:rPr>
                        <a:t>P12 - Explain the purpose of a bank statement and the need for a bank reconciliation statement</a:t>
                      </a: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kumimoji="0" lang="en-GB" sz="1000" b="0" i="0" u="none" strike="noStrike" kern="1200" baseline="0" dirty="0">
                        <a:solidFill>
                          <a:schemeClr val="dk1"/>
                        </a:solidFill>
                        <a:latin typeface="Arial" panose="020B0604020202020204" pitchFamily="34" charset="0"/>
                        <a:ea typeface="+mn-ea"/>
                        <a:cs typeface="Arial" panose="020B0604020202020204" pitchFamily="34" charset="0"/>
                      </a:endParaRPr>
                    </a:p>
                  </a:txBody>
                  <a:tcPr/>
                </a:tc>
              </a:tr>
            </a:tbl>
          </a:graphicData>
        </a:graphic>
      </p:graphicFrame>
    </p:spTree>
    <p:extLst>
      <p:ext uri="{BB962C8B-B14F-4D97-AF65-F5344CB8AC3E}">
        <p14:creationId xmlns:p14="http://schemas.microsoft.com/office/powerpoint/2010/main" val="107469142"/>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6001643"/>
          </a:xfrm>
          <a:prstGeom prst="rect">
            <a:avLst/>
          </a:prstGeom>
        </p:spPr>
        <p:txBody>
          <a:bodyPr wrap="square">
            <a:spAutoFit/>
          </a:bodyPr>
          <a:lstStyle/>
          <a:p>
            <a:pPr marL="285750" indent="-285750">
              <a:buClr>
                <a:srgbClr val="00B050"/>
              </a:buClr>
              <a:buFont typeface="Wingdings 3" panose="05040102010807070707" pitchFamily="18" charset="2"/>
              <a:buChar char=""/>
            </a:pPr>
            <a:r>
              <a:rPr lang="en-US" sz="1540" dirty="0"/>
              <a:t>There are two </a:t>
            </a:r>
            <a:r>
              <a:rPr lang="en-US" sz="1540" dirty="0" smtClean="0"/>
              <a:t>main </a:t>
            </a:r>
            <a:r>
              <a:rPr lang="en-US" sz="1540" dirty="0"/>
              <a:t>ways in which the managers of businesses record their </a:t>
            </a:r>
            <a:r>
              <a:rPr lang="en-US" sz="1540" dirty="0" smtClean="0"/>
              <a:t>financial transactions</a:t>
            </a:r>
            <a:r>
              <a:rPr lang="en-US" sz="1540" dirty="0"/>
              <a:t>. They use either:</a:t>
            </a:r>
          </a:p>
          <a:p>
            <a:pPr marL="627063" indent="-285750">
              <a:buClr>
                <a:srgbClr val="00B050"/>
              </a:buClr>
              <a:buFont typeface="Arial" panose="020B0604020202020204" pitchFamily="34" charset="0"/>
              <a:buChar char="•"/>
            </a:pPr>
            <a:r>
              <a:rPr lang="en-US" sz="1540" dirty="0" smtClean="0"/>
              <a:t>a double-entry system </a:t>
            </a:r>
            <a:r>
              <a:rPr lang="en-US" sz="1540" dirty="0"/>
              <a:t>of recording transactions</a:t>
            </a:r>
          </a:p>
          <a:p>
            <a:pPr marL="627063" indent="-285750">
              <a:buClr>
                <a:srgbClr val="00B050"/>
              </a:buClr>
              <a:buFont typeface="Arial" panose="020B0604020202020204" pitchFamily="34" charset="0"/>
              <a:buChar char="•"/>
            </a:pPr>
            <a:r>
              <a:rPr lang="en-US" sz="1540" dirty="0" smtClean="0"/>
              <a:t>a single-entry system </a:t>
            </a:r>
            <a:r>
              <a:rPr lang="en-US" sz="1540" dirty="0"/>
              <a:t>of recording transactions.</a:t>
            </a:r>
          </a:p>
          <a:p>
            <a:pPr marL="285750" indent="-285750">
              <a:buClr>
                <a:srgbClr val="00B050"/>
              </a:buClr>
              <a:buFont typeface="Wingdings 3" panose="05040102010807070707" pitchFamily="18" charset="2"/>
              <a:buChar char=""/>
            </a:pPr>
            <a:r>
              <a:rPr lang="en-US" sz="1540" dirty="0" smtClean="0"/>
              <a:t>A </a:t>
            </a:r>
            <a:r>
              <a:rPr lang="en-US" sz="1540" dirty="0"/>
              <a:t>double-entry </a:t>
            </a:r>
            <a:r>
              <a:rPr lang="en-US" sz="1540" dirty="0" smtClean="0"/>
              <a:t>system, </a:t>
            </a:r>
            <a:r>
              <a:rPr lang="en-US" sz="1540" dirty="0"/>
              <a:t>which provides the accountant </a:t>
            </a:r>
            <a:r>
              <a:rPr lang="en-US" sz="1540" dirty="0" smtClean="0"/>
              <a:t>with the information needed </a:t>
            </a:r>
            <a:r>
              <a:rPr lang="en-US" sz="1540" dirty="0"/>
              <a:t>in order to produce the data required to, </a:t>
            </a:r>
            <a:r>
              <a:rPr lang="en-US" sz="1540" dirty="0" smtClean="0"/>
              <a:t>prepare </a:t>
            </a:r>
            <a:r>
              <a:rPr lang="en-US" sz="1540" dirty="0"/>
              <a:t>an </a:t>
            </a:r>
            <a:r>
              <a:rPr lang="en-US" sz="1540" b="1" dirty="0" smtClean="0"/>
              <a:t>income statement</a:t>
            </a:r>
            <a:r>
              <a:rPr lang="en-US" sz="1540" dirty="0" smtClean="0"/>
              <a:t> that will </a:t>
            </a:r>
            <a:r>
              <a:rPr lang="en-US" sz="1540" dirty="0"/>
              <a:t>show </a:t>
            </a:r>
            <a:r>
              <a:rPr lang="en-US" sz="1540" dirty="0" smtClean="0"/>
              <a:t>whether </a:t>
            </a:r>
            <a:r>
              <a:rPr lang="en-US" sz="1540" dirty="0"/>
              <a:t>or not the business has been </a:t>
            </a:r>
            <a:r>
              <a:rPr lang="en-US" sz="1540" dirty="0" smtClean="0"/>
              <a:t>profitable. As the name implies, </a:t>
            </a:r>
            <a:r>
              <a:rPr lang="en-US" sz="1540" dirty="0"/>
              <a:t>double-entry </a:t>
            </a:r>
            <a:r>
              <a:rPr lang="en-US" sz="1540" dirty="0" smtClean="0"/>
              <a:t>book-keeping </a:t>
            </a:r>
            <a:r>
              <a:rPr lang="en-US" sz="1540" dirty="0"/>
              <a:t>recognises </a:t>
            </a:r>
            <a:r>
              <a:rPr lang="en-US" sz="1540" dirty="0" smtClean="0"/>
              <a:t>that there are two side </a:t>
            </a:r>
            <a:r>
              <a:rPr lang="en-US" sz="1540" dirty="0"/>
              <a:t>or </a:t>
            </a:r>
            <a:r>
              <a:rPr lang="en-US" sz="1540" dirty="0" smtClean="0"/>
              <a:t>aspects </a:t>
            </a:r>
            <a:r>
              <a:rPr lang="en-US" sz="1540" dirty="0"/>
              <a:t>to every </a:t>
            </a:r>
            <a:r>
              <a:rPr lang="en-US" sz="1540" dirty="0" smtClean="0"/>
              <a:t>business transaction. E.g. the </a:t>
            </a:r>
            <a:r>
              <a:rPr lang="en-US" sz="1540" dirty="0"/>
              <a:t>two side of </a:t>
            </a:r>
            <a:r>
              <a:rPr lang="en-US" sz="1540" dirty="0" smtClean="0"/>
              <a:t>each of the following transactions</a:t>
            </a:r>
            <a:r>
              <a:rPr lang="en-US" sz="1540" dirty="0"/>
              <a:t>:</a:t>
            </a:r>
          </a:p>
          <a:p>
            <a:pPr marL="285750" indent="-285750">
              <a:buClr>
                <a:srgbClr val="00B050"/>
              </a:buClr>
              <a:buFont typeface="Wingdings 3" panose="05040102010807070707" pitchFamily="18" charset="2"/>
              <a:buChar char=""/>
            </a:pPr>
            <a:r>
              <a:rPr lang="en-US" sz="1540" dirty="0" smtClean="0"/>
              <a:t>I </a:t>
            </a:r>
            <a:r>
              <a:rPr lang="en-US" sz="1540" dirty="0"/>
              <a:t>fill </a:t>
            </a:r>
            <a:r>
              <a:rPr lang="en-US" sz="1540" dirty="0" smtClean="0"/>
              <a:t>my </a:t>
            </a:r>
            <a:r>
              <a:rPr lang="en-US" sz="1540" dirty="0"/>
              <a:t>car with </a:t>
            </a:r>
            <a:r>
              <a:rPr lang="en-US" sz="1540" dirty="0" smtClean="0"/>
              <a:t>£20 </a:t>
            </a:r>
            <a:r>
              <a:rPr lang="en-US" sz="1540" dirty="0"/>
              <a:t>of </a:t>
            </a:r>
            <a:r>
              <a:rPr lang="en-US" sz="1540" dirty="0" smtClean="0"/>
              <a:t>fuel.</a:t>
            </a:r>
            <a:endParaRPr lang="en-US" sz="1540" dirty="0"/>
          </a:p>
          <a:p>
            <a:pPr marL="627063" indent="-285750">
              <a:buClr>
                <a:srgbClr val="00B050"/>
              </a:buClr>
              <a:buFont typeface="Arial" panose="020B0604020202020204" pitchFamily="34" charset="0"/>
              <a:buChar char="•"/>
            </a:pPr>
            <a:r>
              <a:rPr lang="en-US" sz="1540" dirty="0" smtClean="0"/>
              <a:t>l </a:t>
            </a:r>
            <a:r>
              <a:rPr lang="en-US" sz="1540" dirty="0"/>
              <a:t>receive the fuel</a:t>
            </a:r>
          </a:p>
          <a:p>
            <a:pPr marL="627063" indent="-285750">
              <a:buClr>
                <a:srgbClr val="00B050"/>
              </a:buClr>
              <a:buFont typeface="Arial" panose="020B0604020202020204" pitchFamily="34" charset="0"/>
              <a:buChar char="•"/>
            </a:pPr>
            <a:r>
              <a:rPr lang="en-US" sz="1540" dirty="0" smtClean="0"/>
              <a:t>The filling </a:t>
            </a:r>
            <a:r>
              <a:rPr lang="en-US" sz="1540" dirty="0"/>
              <a:t>station attendant </a:t>
            </a:r>
            <a:r>
              <a:rPr lang="en-US" sz="1540" dirty="0" smtClean="0"/>
              <a:t>puts </a:t>
            </a:r>
            <a:r>
              <a:rPr lang="en-US" sz="1540" dirty="0"/>
              <a:t>the </a:t>
            </a:r>
            <a:r>
              <a:rPr lang="en-US" sz="1540" dirty="0" smtClean="0"/>
              <a:t>fuel </a:t>
            </a:r>
            <a:r>
              <a:rPr lang="en-US" sz="1540" dirty="0"/>
              <a:t>into my vehicle.</a:t>
            </a:r>
          </a:p>
          <a:p>
            <a:pPr marL="285750" indent="-285750">
              <a:buClr>
                <a:srgbClr val="00B050"/>
              </a:buClr>
              <a:buFont typeface="Wingdings 3" panose="05040102010807070707" pitchFamily="18" charset="2"/>
              <a:buChar char=""/>
            </a:pPr>
            <a:r>
              <a:rPr lang="en-US" sz="1540" dirty="0"/>
              <a:t>I buy a pair of soccer boots costing </a:t>
            </a:r>
            <a:r>
              <a:rPr lang="en-US" sz="1540" dirty="0" smtClean="0"/>
              <a:t>£13</a:t>
            </a:r>
            <a:r>
              <a:rPr lang="en-US" sz="1540" dirty="0"/>
              <a:t>.</a:t>
            </a:r>
          </a:p>
          <a:p>
            <a:pPr marL="627063" indent="-285750">
              <a:buClr>
                <a:srgbClr val="00B050"/>
              </a:buClr>
              <a:buFont typeface="Arial" panose="020B0604020202020204" pitchFamily="34" charset="0"/>
              <a:buChar char="•"/>
            </a:pPr>
            <a:r>
              <a:rPr lang="en-US" sz="1540" dirty="0" smtClean="0"/>
              <a:t>I receive </a:t>
            </a:r>
            <a:r>
              <a:rPr lang="en-US" sz="1540" dirty="0"/>
              <a:t>the boots.</a:t>
            </a:r>
          </a:p>
          <a:p>
            <a:pPr marL="627063" indent="-285750">
              <a:buClr>
                <a:srgbClr val="00B050"/>
              </a:buClr>
              <a:buFont typeface="Arial" panose="020B0604020202020204" pitchFamily="34" charset="0"/>
              <a:buChar char="•"/>
            </a:pPr>
            <a:r>
              <a:rPr lang="en-US" sz="1540" dirty="0" smtClean="0"/>
              <a:t>The </a:t>
            </a:r>
            <a:r>
              <a:rPr lang="en-US" sz="1540" dirty="0"/>
              <a:t>sports shop 'gives' me the boots.</a:t>
            </a:r>
          </a:p>
          <a:p>
            <a:pPr marL="285750" indent="-285750">
              <a:buClr>
                <a:srgbClr val="00B050"/>
              </a:buClr>
              <a:buFont typeface="Wingdings 3" panose="05040102010807070707" pitchFamily="18" charset="2"/>
              <a:buChar char=""/>
            </a:pPr>
            <a:r>
              <a:rPr lang="en-US" sz="1540" dirty="0" smtClean="0"/>
              <a:t>There </a:t>
            </a:r>
            <a:r>
              <a:rPr lang="en-US" sz="1540" dirty="0"/>
              <a:t>are two </a:t>
            </a:r>
            <a:r>
              <a:rPr lang="en-US" sz="1540" dirty="0" smtClean="0"/>
              <a:t>more </a:t>
            </a:r>
            <a:r>
              <a:rPr lang="en-US" sz="1540" dirty="0"/>
              <a:t>aspects to each of these transactions:</a:t>
            </a:r>
          </a:p>
          <a:p>
            <a:pPr marL="285750" indent="-285750">
              <a:buClr>
                <a:srgbClr val="00B050"/>
              </a:buClr>
              <a:buFont typeface="Wingdings 3" panose="05040102010807070707" pitchFamily="18" charset="2"/>
              <a:buChar char=""/>
            </a:pPr>
            <a:r>
              <a:rPr lang="en-US" sz="1540" dirty="0"/>
              <a:t>When I give the </a:t>
            </a:r>
            <a:r>
              <a:rPr lang="en-US" sz="1540" dirty="0" smtClean="0"/>
              <a:t>filling </a:t>
            </a:r>
            <a:r>
              <a:rPr lang="en-US" sz="1540" dirty="0"/>
              <a:t>station </a:t>
            </a:r>
            <a:r>
              <a:rPr lang="en-US" sz="1540" dirty="0" smtClean="0"/>
              <a:t>attendant my £20</a:t>
            </a:r>
            <a:endParaRPr lang="en-US" sz="1540" dirty="0"/>
          </a:p>
          <a:p>
            <a:pPr marL="627063" indent="-285750">
              <a:buClr>
                <a:srgbClr val="00B050"/>
              </a:buClr>
              <a:buFont typeface="Arial" panose="020B0604020202020204" pitchFamily="34" charset="0"/>
              <a:buChar char="•"/>
            </a:pPr>
            <a:r>
              <a:rPr lang="en-US" sz="1540" dirty="0" smtClean="0"/>
              <a:t>She receives </a:t>
            </a:r>
            <a:r>
              <a:rPr lang="en-US" sz="1540" dirty="0"/>
              <a:t>the cash</a:t>
            </a:r>
          </a:p>
          <a:p>
            <a:pPr marL="627063" indent="-285750">
              <a:buClr>
                <a:srgbClr val="00B050"/>
              </a:buClr>
              <a:buFont typeface="Arial" panose="020B0604020202020204" pitchFamily="34" charset="0"/>
              <a:buChar char="•"/>
            </a:pPr>
            <a:r>
              <a:rPr lang="en-US" sz="1540" dirty="0" smtClean="0"/>
              <a:t>I give</a:t>
            </a:r>
            <a:r>
              <a:rPr lang="en-US" sz="1540" dirty="0"/>
              <a:t>· the cash.</a:t>
            </a:r>
          </a:p>
          <a:p>
            <a:pPr marL="285750" indent="-285750">
              <a:buClr>
                <a:srgbClr val="00B050"/>
              </a:buClr>
              <a:buFont typeface="Wingdings 3" panose="05040102010807070707" pitchFamily="18" charset="2"/>
              <a:buChar char=""/>
            </a:pPr>
            <a:r>
              <a:rPr lang="en-US" sz="1540" dirty="0" smtClean="0"/>
              <a:t>When </a:t>
            </a:r>
            <a:r>
              <a:rPr lang="en-US" sz="1540" dirty="0"/>
              <a:t>I give the shop assistant my </a:t>
            </a:r>
            <a:r>
              <a:rPr lang="en-US" sz="1540" dirty="0" smtClean="0"/>
              <a:t>£13</a:t>
            </a:r>
            <a:endParaRPr lang="en-US" sz="1540" dirty="0"/>
          </a:p>
          <a:p>
            <a:pPr marL="627063" indent="-285750">
              <a:buClr>
                <a:srgbClr val="00B050"/>
              </a:buClr>
              <a:buFont typeface="Arial" panose="020B0604020202020204" pitchFamily="34" charset="0"/>
              <a:buChar char="•"/>
            </a:pPr>
            <a:r>
              <a:rPr lang="en-US" sz="1540" dirty="0" smtClean="0"/>
              <a:t>He receives the </a:t>
            </a:r>
            <a:r>
              <a:rPr lang="en-US" sz="1540" dirty="0"/>
              <a:t>cash</a:t>
            </a:r>
          </a:p>
          <a:p>
            <a:pPr marL="627063" indent="-285750">
              <a:buClr>
                <a:srgbClr val="00B050"/>
              </a:buClr>
              <a:buFont typeface="Arial" panose="020B0604020202020204" pitchFamily="34" charset="0"/>
              <a:buChar char="•"/>
            </a:pPr>
            <a:r>
              <a:rPr lang="en-US" sz="1540" dirty="0" smtClean="0"/>
              <a:t>I give the </a:t>
            </a:r>
            <a:r>
              <a:rPr lang="en-US" sz="1540" dirty="0"/>
              <a:t>cash.</a:t>
            </a:r>
          </a:p>
          <a:p>
            <a:pPr marL="285750" indent="-285750">
              <a:buClr>
                <a:srgbClr val="00B050"/>
              </a:buClr>
              <a:buFont typeface="Wingdings 3" panose="05040102010807070707" pitchFamily="18" charset="2"/>
              <a:buChar char=""/>
            </a:pPr>
            <a:r>
              <a:rPr lang="en-US" sz="1540" dirty="0"/>
              <a:t>This way of </a:t>
            </a:r>
            <a:r>
              <a:rPr lang="en-US" sz="1540" dirty="0" smtClean="0"/>
              <a:t>recording </a:t>
            </a:r>
            <a:r>
              <a:rPr lang="en-US" sz="1540" dirty="0"/>
              <a:t>both sides of any transaction is </a:t>
            </a:r>
            <a:r>
              <a:rPr lang="en-US" sz="1540" dirty="0" smtClean="0"/>
              <a:t>known </a:t>
            </a:r>
            <a:br>
              <a:rPr lang="en-US" sz="1540" dirty="0" smtClean="0"/>
            </a:br>
            <a:r>
              <a:rPr lang="en-US" sz="1540" dirty="0" smtClean="0"/>
              <a:t>as </a:t>
            </a:r>
            <a:r>
              <a:rPr lang="en-US" sz="1540" dirty="0"/>
              <a:t>the </a:t>
            </a:r>
            <a:r>
              <a:rPr lang="en-US" sz="1540" dirty="0" smtClean="0"/>
              <a:t>dual aspect princip</a:t>
            </a:r>
            <a:r>
              <a:rPr lang="en-US" sz="1540" dirty="0"/>
              <a:t>l</a:t>
            </a:r>
            <a:r>
              <a:rPr lang="en-US" sz="1540" dirty="0" smtClean="0"/>
              <a:t>e </a:t>
            </a:r>
            <a:r>
              <a:rPr lang="en-US" sz="1540" dirty="0"/>
              <a:t>of accounting.</a:t>
            </a:r>
            <a:endParaRPr lang="en-GB" sz="1540" dirty="0"/>
          </a:p>
        </p:txBody>
      </p:sp>
      <p:sp>
        <p:nvSpPr>
          <p:cNvPr id="14" name="Title 2"/>
          <p:cNvSpPr>
            <a:spLocks noGrp="1"/>
          </p:cNvSpPr>
          <p:nvPr>
            <p:ph type="title"/>
          </p:nvPr>
        </p:nvSpPr>
        <p:spPr>
          <a:xfrm>
            <a:off x="70266" y="72008"/>
            <a:ext cx="8859452" cy="548680"/>
          </a:xfrm>
        </p:spPr>
        <p:txBody>
          <a:bodyPr>
            <a:noAutofit/>
          </a:bodyPr>
          <a:lstStyle/>
          <a:p>
            <a:r>
              <a:rPr lang="en-US" sz="3200" dirty="0" smtClean="0"/>
              <a:t>P6.1 – </a:t>
            </a:r>
            <a:r>
              <a:rPr lang="en-US" sz="3600" dirty="0"/>
              <a:t>Double </a:t>
            </a:r>
            <a:r>
              <a:rPr lang="en-US" sz="3600" dirty="0" smtClean="0"/>
              <a:t>Entry Bookkeeping - Purpose</a:t>
            </a:r>
            <a:endParaRPr lang="en-US" sz="3200" dirty="0"/>
          </a:p>
        </p:txBody>
      </p:sp>
      <p:pic>
        <p:nvPicPr>
          <p:cNvPr id="6" name="Picture 5"/>
          <p:cNvPicPr>
            <a:picLocks noChangeAspect="1"/>
          </p:cNvPicPr>
          <p:nvPr/>
        </p:nvPicPr>
        <p:blipFill rotWithShape="1">
          <a:blip r:embed="rId3"/>
          <a:srcRect l="35611" t="21454" r="36717" b="26375"/>
          <a:stretch/>
        </p:blipFill>
        <p:spPr>
          <a:xfrm>
            <a:off x="6012160" y="3696870"/>
            <a:ext cx="2736304" cy="2900482"/>
          </a:xfrm>
          <a:prstGeom prst="rect">
            <a:avLst/>
          </a:prstGeom>
        </p:spPr>
      </p:pic>
    </p:spTree>
    <p:extLst>
      <p:ext uri="{BB962C8B-B14F-4D97-AF65-F5344CB8AC3E}">
        <p14:creationId xmlns:p14="http://schemas.microsoft.com/office/powerpoint/2010/main" val="2903230766"/>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51519" y="1052736"/>
            <a:ext cx="8568953" cy="2708434"/>
          </a:xfrm>
          <a:prstGeom prst="rect">
            <a:avLst/>
          </a:prstGeom>
        </p:spPr>
        <p:txBody>
          <a:bodyPr wrap="square">
            <a:spAutoFit/>
          </a:bodyPr>
          <a:lstStyle/>
          <a:p>
            <a:pPr marL="439738" indent="-439738">
              <a:buClr>
                <a:srgbClr val="00B050"/>
              </a:buClr>
              <a:buFont typeface="Wingdings 3" panose="05040102010807070707" pitchFamily="18" charset="2"/>
              <a:buChar char=""/>
            </a:pPr>
            <a:r>
              <a:rPr lang="en-US" sz="1700" b="1" dirty="0" smtClean="0"/>
              <a:t>Preparing </a:t>
            </a:r>
            <a:r>
              <a:rPr lang="en-US" sz="1700" b="1" dirty="0"/>
              <a:t>ledger accounts </a:t>
            </a:r>
            <a:r>
              <a:rPr lang="en-US" sz="1700" dirty="0"/>
              <a:t>(e.g. assets, liabilities, capital</a:t>
            </a:r>
            <a:r>
              <a:rPr lang="en-US" sz="1700" dirty="0" smtClean="0"/>
              <a:t>) - All </a:t>
            </a:r>
            <a:r>
              <a:rPr lang="en-US" sz="1700" dirty="0"/>
              <a:t>financial transactions </a:t>
            </a:r>
            <a:r>
              <a:rPr lang="en-US" sz="1700" dirty="0" smtClean="0"/>
              <a:t>involving </a:t>
            </a:r>
            <a:r>
              <a:rPr lang="en-US" sz="1700" dirty="0"/>
              <a:t>the business are recorded in a format </a:t>
            </a:r>
            <a:r>
              <a:rPr lang="en-US" sz="1700" dirty="0" smtClean="0"/>
              <a:t>called a </a:t>
            </a:r>
            <a:r>
              <a:rPr lang="en-US" sz="1700" b="1" dirty="0" smtClean="0"/>
              <a:t>Ledger Account</a:t>
            </a:r>
            <a:r>
              <a:rPr lang="en-US" sz="1700" dirty="0" smtClean="0"/>
              <a:t>.</a:t>
            </a:r>
            <a:endParaRPr lang="en-US" sz="1700" dirty="0"/>
          </a:p>
          <a:p>
            <a:pPr marL="439738" indent="-439738">
              <a:buClr>
                <a:srgbClr val="00B050"/>
              </a:buClr>
              <a:buFont typeface="Wingdings 3" panose="05040102010807070707" pitchFamily="18" charset="2"/>
              <a:buChar char=""/>
            </a:pPr>
            <a:r>
              <a:rPr lang="en-US" sz="1700" dirty="0" smtClean="0"/>
              <a:t>You </a:t>
            </a:r>
            <a:r>
              <a:rPr lang="en-US" sz="1700" dirty="0"/>
              <a:t>would find </a:t>
            </a:r>
            <a:r>
              <a:rPr lang="en-US" sz="1700" dirty="0" smtClean="0"/>
              <a:t>each account </a:t>
            </a:r>
            <a:r>
              <a:rPr lang="en-US" sz="1700" dirty="0"/>
              <a:t>on a .</a:t>
            </a:r>
            <a:r>
              <a:rPr lang="en-US" sz="1700" dirty="0" smtClean="0"/>
              <a:t>separate page </a:t>
            </a:r>
            <a:r>
              <a:rPr lang="en-US" sz="1700" dirty="0"/>
              <a:t>in the </a:t>
            </a:r>
            <a:r>
              <a:rPr lang="en-US" sz="1700" dirty="0" smtClean="0"/>
              <a:t>Ledger. </a:t>
            </a:r>
            <a:r>
              <a:rPr lang="en-US" sz="1700" dirty="0"/>
              <a:t>In </a:t>
            </a:r>
            <a:r>
              <a:rPr lang="en-US" sz="1700" dirty="0" smtClean="0"/>
              <a:t>fact</a:t>
            </a:r>
            <a:r>
              <a:rPr lang="en-US" sz="1700" dirty="0"/>
              <a:t>, if a </a:t>
            </a:r>
            <a:r>
              <a:rPr lang="en-US" sz="1700" dirty="0" smtClean="0"/>
              <a:t>great many </a:t>
            </a:r>
            <a:r>
              <a:rPr lang="en-US" sz="1700" dirty="0"/>
              <a:t>transactions of a </a:t>
            </a:r>
            <a:r>
              <a:rPr lang="en-US" sz="1700" dirty="0" smtClean="0"/>
              <a:t>similar nature are </a:t>
            </a:r>
            <a:r>
              <a:rPr lang="en-US" sz="1700" dirty="0"/>
              <a:t>undertaken, an </a:t>
            </a:r>
            <a:r>
              <a:rPr lang="en-US" sz="1700" dirty="0" smtClean="0"/>
              <a:t>account may spread over </a:t>
            </a:r>
            <a:r>
              <a:rPr lang="en-GB" sz="1700" dirty="0" smtClean="0"/>
              <a:t>several </a:t>
            </a:r>
            <a:r>
              <a:rPr lang="en-GB" sz="1700" dirty="0"/>
              <a:t>pages.</a:t>
            </a:r>
          </a:p>
          <a:p>
            <a:pPr marL="439738" indent="-439738">
              <a:buClr>
                <a:srgbClr val="00B050"/>
              </a:buClr>
              <a:buFont typeface="Wingdings 3" panose="05040102010807070707" pitchFamily="18" charset="2"/>
              <a:buChar char=""/>
            </a:pPr>
            <a:r>
              <a:rPr lang="en-US" sz="1700" dirty="0" smtClean="0"/>
              <a:t> For the </a:t>
            </a:r>
            <a:r>
              <a:rPr lang="en-US" sz="1700" dirty="0"/>
              <a:t>sake of convenience this one book (the </a:t>
            </a:r>
            <a:r>
              <a:rPr lang="en-US" sz="1700" dirty="0" smtClean="0"/>
              <a:t>Ledger</a:t>
            </a:r>
            <a:r>
              <a:rPr lang="en-US" sz="1700" dirty="0"/>
              <a:t>) is divided </a:t>
            </a:r>
            <a:r>
              <a:rPr lang="en-US" sz="1700" dirty="0" smtClean="0"/>
              <a:t>into several</a:t>
            </a:r>
            <a:r>
              <a:rPr lang="en-US" sz="1700" dirty="0"/>
              <a:t> </a:t>
            </a:r>
            <a:r>
              <a:rPr lang="en-US" sz="1700" dirty="0" smtClean="0"/>
              <a:t>smaller </a:t>
            </a:r>
            <a:r>
              <a:rPr lang="en-US" sz="1700" dirty="0"/>
              <a:t>books, You can imagine that large businesses </a:t>
            </a:r>
            <a:r>
              <a:rPr lang="en-US" sz="1700" dirty="0" smtClean="0"/>
              <a:t>like </a:t>
            </a:r>
            <a:r>
              <a:rPr lang="en-US" sz="1700" dirty="0"/>
              <a:t>the Toyota </a:t>
            </a:r>
            <a:r>
              <a:rPr lang="en-US" sz="1700" dirty="0" smtClean="0"/>
              <a:t>Motor Corporation </a:t>
            </a:r>
            <a:r>
              <a:rPr lang="en-US" sz="1700" dirty="0"/>
              <a:t>or </a:t>
            </a:r>
            <a:r>
              <a:rPr lang="en-US" sz="1700" dirty="0" smtClean="0"/>
              <a:t>McDonalds </a:t>
            </a:r>
            <a:r>
              <a:rPr lang="en-US" sz="1700" dirty="0"/>
              <a:t>could not possibly keep </a:t>
            </a:r>
            <a:r>
              <a:rPr lang="en-US" sz="1700" dirty="0" smtClean="0"/>
              <a:t>all </a:t>
            </a:r>
            <a:r>
              <a:rPr lang="en-US" sz="1700" dirty="0"/>
              <a:t>their financial records </a:t>
            </a:r>
            <a:r>
              <a:rPr lang="en-US" sz="1700" dirty="0" smtClean="0"/>
              <a:t>in </a:t>
            </a:r>
            <a:r>
              <a:rPr lang="en-GB" sz="1700" dirty="0" smtClean="0"/>
              <a:t>one book. An account looks like  a “T” shape, like this </a:t>
            </a:r>
            <a:endParaRPr lang="en-GB" sz="1700" dirty="0"/>
          </a:p>
        </p:txBody>
      </p:sp>
      <p:sp>
        <p:nvSpPr>
          <p:cNvPr id="14" name="Title 2"/>
          <p:cNvSpPr>
            <a:spLocks noGrp="1"/>
          </p:cNvSpPr>
          <p:nvPr>
            <p:ph type="title"/>
          </p:nvPr>
        </p:nvSpPr>
        <p:spPr>
          <a:xfrm>
            <a:off x="70266" y="72008"/>
            <a:ext cx="8859452" cy="548680"/>
          </a:xfrm>
        </p:spPr>
        <p:txBody>
          <a:bodyPr>
            <a:noAutofit/>
          </a:bodyPr>
          <a:lstStyle/>
          <a:p>
            <a:r>
              <a:rPr lang="en-US" sz="3300" dirty="0" smtClean="0"/>
              <a:t>P6.1 – </a:t>
            </a:r>
            <a:r>
              <a:rPr lang="en-US" sz="3300" dirty="0"/>
              <a:t>Double </a:t>
            </a:r>
            <a:r>
              <a:rPr lang="en-US" sz="3300" dirty="0" smtClean="0"/>
              <a:t>Entry Bookkeeping - Subdivisions</a:t>
            </a:r>
            <a:endParaRPr lang="en-US" sz="3300" dirty="0"/>
          </a:p>
        </p:txBody>
      </p:sp>
      <p:pic>
        <p:nvPicPr>
          <p:cNvPr id="2" name="Picture 1"/>
          <p:cNvPicPr>
            <a:picLocks noChangeAspect="1"/>
          </p:cNvPicPr>
          <p:nvPr/>
        </p:nvPicPr>
        <p:blipFill rotWithShape="1">
          <a:blip r:embed="rId3"/>
          <a:srcRect l="35611" t="21454" r="9046" b="26375"/>
          <a:stretch/>
        </p:blipFill>
        <p:spPr>
          <a:xfrm>
            <a:off x="251520" y="3742236"/>
            <a:ext cx="5472608" cy="2900482"/>
          </a:xfrm>
          <a:prstGeom prst="rect">
            <a:avLst/>
          </a:prstGeom>
        </p:spPr>
      </p:pic>
      <p:sp>
        <p:nvSpPr>
          <p:cNvPr id="3" name="Rectangle 2"/>
          <p:cNvSpPr/>
          <p:nvPr/>
        </p:nvSpPr>
        <p:spPr>
          <a:xfrm>
            <a:off x="5796136" y="4221088"/>
            <a:ext cx="3024336" cy="1477328"/>
          </a:xfrm>
          <a:prstGeom prst="rect">
            <a:avLst/>
          </a:prstGeom>
        </p:spPr>
        <p:txBody>
          <a:bodyPr wrap="square">
            <a:spAutoFit/>
          </a:bodyPr>
          <a:lstStyle/>
          <a:p>
            <a:r>
              <a:rPr lang="en-US" dirty="0" smtClean="0"/>
              <a:t>Each account </a:t>
            </a:r>
            <a:r>
              <a:rPr lang="en-US" dirty="0"/>
              <a:t>has </a:t>
            </a:r>
            <a:r>
              <a:rPr lang="en-US" dirty="0" smtClean="0"/>
              <a:t>two side:</a:t>
            </a:r>
            <a:endParaRPr lang="en-US" dirty="0"/>
          </a:p>
          <a:p>
            <a:pPr marL="285750" indent="-285750">
              <a:buClr>
                <a:srgbClr val="00B050"/>
              </a:buClr>
              <a:buFont typeface="Arial" panose="020B0604020202020204" pitchFamily="34" charset="0"/>
              <a:buChar char="•"/>
            </a:pPr>
            <a:r>
              <a:rPr lang="en-US" dirty="0" smtClean="0"/>
              <a:t>The </a:t>
            </a:r>
            <a:r>
              <a:rPr lang="en-US" dirty="0"/>
              <a:t>left side is known as </a:t>
            </a:r>
            <a:r>
              <a:rPr lang="en-US" dirty="0" smtClean="0"/>
              <a:t>the </a:t>
            </a:r>
            <a:r>
              <a:rPr lang="en-US" b="1" dirty="0" smtClean="0"/>
              <a:t>debit</a:t>
            </a:r>
            <a:r>
              <a:rPr lang="en-US" dirty="0" smtClean="0"/>
              <a:t> side.</a:t>
            </a:r>
            <a:endParaRPr lang="en-US" dirty="0"/>
          </a:p>
          <a:p>
            <a:pPr marL="285750" indent="-285750">
              <a:buClr>
                <a:srgbClr val="00B050"/>
              </a:buClr>
              <a:buFont typeface="Arial" panose="020B0604020202020204" pitchFamily="34" charset="0"/>
              <a:buChar char="•"/>
            </a:pPr>
            <a:r>
              <a:rPr lang="en-US" dirty="0" smtClean="0"/>
              <a:t>The right side </a:t>
            </a:r>
            <a:r>
              <a:rPr lang="en-US" dirty="0"/>
              <a:t>is known as the </a:t>
            </a:r>
            <a:r>
              <a:rPr lang="en-US" b="1" dirty="0"/>
              <a:t>credit</a:t>
            </a:r>
            <a:r>
              <a:rPr lang="en-US" dirty="0"/>
              <a:t> side.</a:t>
            </a:r>
            <a:endParaRPr lang="en-GB" dirty="0"/>
          </a:p>
        </p:txBody>
      </p:sp>
    </p:spTree>
    <p:extLst>
      <p:ext uri="{BB962C8B-B14F-4D97-AF65-F5344CB8AC3E}">
        <p14:creationId xmlns:p14="http://schemas.microsoft.com/office/powerpoint/2010/main" val="68002618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Unit 1 - LO1 - Cambridge Technical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Enderoth</Template>
  <TotalTime>52755</TotalTime>
  <Words>4557</Words>
  <Application>Microsoft Office PowerPoint</Application>
  <PresentationFormat>On-screen Show (4:3)</PresentationFormat>
  <Paragraphs>382</Paragraphs>
  <Slides>28</Slides>
  <Notes>28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Arial</vt:lpstr>
      <vt:lpstr>Calibri</vt:lpstr>
      <vt:lpstr>Courier New</vt:lpstr>
      <vt:lpstr>Lucida Sans Unicode</vt:lpstr>
      <vt:lpstr>Times New Roman</vt:lpstr>
      <vt:lpstr>Verdana</vt:lpstr>
      <vt:lpstr>Wingdings 2</vt:lpstr>
      <vt:lpstr>Wingdings 3</vt:lpstr>
      <vt:lpstr>Enderoth</vt:lpstr>
      <vt:lpstr>PowerPoint Presentation</vt:lpstr>
      <vt:lpstr>Calculating the Points</vt:lpstr>
      <vt:lpstr>Qualification Grade Table - Diploma</vt:lpstr>
      <vt:lpstr>Qualification Grade Table – Foundation Diploma</vt:lpstr>
      <vt:lpstr>Qualification Grade Table – Technical Diploma</vt:lpstr>
      <vt:lpstr>Unit 01 – Learning Outcome (LO) Weightings</vt:lpstr>
      <vt:lpstr>Assessment Criteria</vt:lpstr>
      <vt:lpstr>P6.1 – Double Entry Bookkeeping - Purpose</vt:lpstr>
      <vt:lpstr>P6.1 – Double Entry Bookkeeping - Subdivisions</vt:lpstr>
      <vt:lpstr>P6.1 – Double Entry Bookkeeping - Subdivisions</vt:lpstr>
      <vt:lpstr>P6.1 – Double Entry Bookkeeping - Subdivisions</vt:lpstr>
      <vt:lpstr>P6.1 – Double Entry Bookkeeping - Subdivisions</vt:lpstr>
      <vt:lpstr>P6.1 – Double Entry Bookkeeping - Subdivisions</vt:lpstr>
      <vt:lpstr>P6.2 – To Recognise the Division of the Ledger</vt:lpstr>
      <vt:lpstr>P6.2 – To Recognise the Division of the Ledger - Sales</vt:lpstr>
      <vt:lpstr>P6.2 – To Recognise the Division of the Ledger - Purchases</vt:lpstr>
      <vt:lpstr>P6.2 – To Recognise the Division of the Ledger - Purchases</vt:lpstr>
      <vt:lpstr>P6.2 – To Recognise the Division of the Ledger - Nominal</vt:lpstr>
      <vt:lpstr>P6.2 – To Recognise the Division of the Ledger</vt:lpstr>
      <vt:lpstr>P7.1 – Classification and treatment  of Incomes and Expenditures</vt:lpstr>
      <vt:lpstr>P7.1 – Classification and treatment  of Incomes and Expenditures</vt:lpstr>
      <vt:lpstr>P7.1 – Classification and treatment  of Incomes and Expenditures</vt:lpstr>
      <vt:lpstr>P7.1 – Classification and treatment  of Incomes and Expenditures</vt:lpstr>
      <vt:lpstr>P7.1 – Classification and treatment  of Incomes and Expenditures</vt:lpstr>
      <vt:lpstr>P7.1 – Classification and treatment  of Incomes and Expenditures</vt:lpstr>
      <vt:lpstr>P7.2 – Classification and treatment  of Incomes and Expenditures</vt:lpstr>
      <vt:lpstr>P8.1 – To Prepare a Trial Balance in a Sales Ledger</vt:lpstr>
      <vt:lpstr>LO4 – Assessment Criteria</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LO4 - Be able to use basic Double Entry Bookkeeping to Prepare a Trial Balance</dc:title>
  <dc:subject>eBusiness</dc:subject>
  <dc:creator>Enderoth</dc:creator>
  <cp:lastModifiedBy>Stephen Rafferty</cp:lastModifiedBy>
  <cp:revision>1715</cp:revision>
  <cp:lastPrinted>2014-01-22T18:25:48Z</cp:lastPrinted>
  <dcterms:created xsi:type="dcterms:W3CDTF">2008-03-12T11:01:44Z</dcterms:created>
  <dcterms:modified xsi:type="dcterms:W3CDTF">2017-07-20T09:31:11Z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